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4"/>
  </p:notesMasterIdLst>
  <p:sldIdLst>
    <p:sldId id="257" r:id="rId2"/>
    <p:sldId id="322" r:id="rId3"/>
    <p:sldId id="259" r:id="rId4"/>
    <p:sldId id="260" r:id="rId5"/>
    <p:sldId id="261" r:id="rId6"/>
    <p:sldId id="326" r:id="rId7"/>
    <p:sldId id="263" r:id="rId8"/>
    <p:sldId id="310" r:id="rId9"/>
    <p:sldId id="311" r:id="rId10"/>
    <p:sldId id="312" r:id="rId11"/>
    <p:sldId id="320" r:id="rId12"/>
    <p:sldId id="319" r:id="rId13"/>
    <p:sldId id="330" r:id="rId14"/>
    <p:sldId id="265" r:id="rId15"/>
    <p:sldId id="267" r:id="rId16"/>
    <p:sldId id="268" r:id="rId17"/>
    <p:sldId id="272" r:id="rId18"/>
    <p:sldId id="315" r:id="rId19"/>
    <p:sldId id="328" r:id="rId20"/>
    <p:sldId id="327" r:id="rId21"/>
    <p:sldId id="289" r:id="rId22"/>
    <p:sldId id="292" r:id="rId23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>
        <p:scale>
          <a:sx n="50" d="100"/>
          <a:sy n="50" d="100"/>
        </p:scale>
        <p:origin x="-1267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01ECEB-8A74-4AEA-A1B4-2D047B319DD1}" type="datetimeFigureOut">
              <a:rPr lang="es-AR" smtClean="0"/>
              <a:pPr/>
              <a:t>29/07/2018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5B6F0-6506-4BE3-AC78-0F15927ED305}" type="slidenum">
              <a:rPr lang="es-AR" smtClean="0"/>
              <a:pPr/>
              <a:t>‹#›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90CD4C-7E4F-458E-906E-B187C832065F}" type="slidenum">
              <a:rPr lang="es-ES"/>
              <a:pPr/>
              <a:t>9</a:t>
            </a:fld>
            <a:endParaRPr lang="es-ES"/>
          </a:p>
        </p:txBody>
      </p:sp>
      <p:sp>
        <p:nvSpPr>
          <p:cNvPr id="217091" name="Rectangle 7"/>
          <p:cNvSpPr txBox="1">
            <a:spLocks noGrp="1" noChangeArrowheads="1"/>
          </p:cNvSpPr>
          <p:nvPr/>
        </p:nvSpPr>
        <p:spPr bwMode="auto">
          <a:xfrm>
            <a:off x="3873558" y="8693988"/>
            <a:ext cx="2961127" cy="45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43" tIns="45321" rIns="90643" bIns="45321" anchor="b"/>
          <a:lstStyle/>
          <a:p>
            <a:pPr algn="r" defTabSz="905736"/>
            <a:fld id="{B1C2B3F2-6062-4EAC-9DB9-8946D41C6FDF}" type="slidenum">
              <a:rPr lang="en-US" sz="1200">
                <a:latin typeface="Times New Roman" pitchFamily="18" charset="0"/>
                <a:ea typeface="MS PGothic" pitchFamily="34" charset="-128"/>
              </a:rPr>
              <a:pPr algn="r" defTabSz="905736"/>
              <a:t>9</a:t>
            </a:fld>
            <a:endParaRPr lang="en-US" sz="1200" dirty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2170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74688"/>
            <a:ext cx="4597400" cy="3448050"/>
          </a:xfrm>
          <a:ln/>
        </p:spPr>
      </p:sp>
      <p:sp>
        <p:nvSpPr>
          <p:cNvPr id="2170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432" y="4346994"/>
            <a:ext cx="5011376" cy="4121988"/>
          </a:xfrm>
          <a:noFill/>
          <a:ln/>
        </p:spPr>
        <p:txBody>
          <a:bodyPr lIns="90643" tIns="45321" rIns="90643" bIns="45321"/>
          <a:lstStyle/>
          <a:p>
            <a:pPr eaLnBrk="1" hangingPunct="1">
              <a:spcBef>
                <a:spcPct val="0"/>
              </a:spcBef>
            </a:pPr>
            <a:endParaRPr lang="es-AR" b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897843">
              <a:defRPr/>
            </a:pPr>
            <a:fld id="{D41E6705-CD12-4E7F-B07A-15EC7D346F82}" type="slidenum">
              <a:rPr lang="zh-CN" altLang="en-US" smtClean="0"/>
              <a:pPr defTabSz="897843">
                <a:defRPr/>
              </a:pPr>
              <a:t>22</a:t>
            </a:fld>
            <a:endParaRPr lang="en-US" altLang="zh-CN" dirty="0" smtClean="0"/>
          </a:p>
        </p:txBody>
      </p:sp>
      <p:sp>
        <p:nvSpPr>
          <p:cNvPr id="6861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b"/>
          <a:lstStyle/>
          <a:p>
            <a:pPr algn="r"/>
            <a:fld id="{310B5CC3-9D60-494D-8F43-9DBE53C32F9E}" type="slidenum">
              <a:rPr lang="zh-CN" altLang="en-US" sz="1200"/>
              <a:pPr algn="r"/>
              <a:t>22</a:t>
            </a:fld>
            <a:endParaRPr lang="en-US" altLang="zh-CN" sz="1200"/>
          </a:p>
        </p:txBody>
      </p:sp>
      <p:sp>
        <p:nvSpPr>
          <p:cNvPr id="686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DFF1-7AF7-4859-BA6F-EC53024B60E4}" type="datetimeFigureOut">
              <a:rPr lang="es-AR" smtClean="0"/>
              <a:pPr/>
              <a:t>29/07/2018</a:t>
            </a:fld>
            <a:endParaRPr lang="es-AR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F57826A-95BD-4517-B979-1F8B655368B7}" type="slidenum">
              <a:rPr lang="es-AR" smtClean="0"/>
              <a:pPr/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DFF1-7AF7-4859-BA6F-EC53024B60E4}" type="datetimeFigureOut">
              <a:rPr lang="es-AR" smtClean="0"/>
              <a:pPr/>
              <a:t>29/07/2018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7826A-95BD-4517-B979-1F8B655368B7}" type="slidenum">
              <a:rPr lang="es-AR" smtClean="0"/>
              <a:pPr/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DFF1-7AF7-4859-BA6F-EC53024B60E4}" type="datetimeFigureOut">
              <a:rPr lang="es-AR" smtClean="0"/>
              <a:pPr/>
              <a:t>29/07/2018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7826A-95BD-4517-B979-1F8B655368B7}" type="slidenum">
              <a:rPr lang="es-AR" smtClean="0"/>
              <a:pPr/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C1398-2E0D-4ED1-B217-FB0FF00BA27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ítulo y texto encima de l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82296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42E16-7B68-45AE-AB5C-C6E5F6542F8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ítulo y objetos encima del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82296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20372-2EE6-4F00-9B46-2DF9E99B3E2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DFF1-7AF7-4859-BA6F-EC53024B60E4}" type="datetimeFigureOut">
              <a:rPr lang="es-AR" smtClean="0"/>
              <a:pPr/>
              <a:t>29/07/2018</a:t>
            </a:fld>
            <a:endParaRPr lang="es-AR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AR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F57826A-95BD-4517-B979-1F8B655368B7}" type="slidenum">
              <a:rPr lang="es-AR" smtClean="0"/>
              <a:pPr/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DFF1-7AF7-4859-BA6F-EC53024B60E4}" type="datetimeFigureOut">
              <a:rPr lang="es-AR" smtClean="0"/>
              <a:pPr/>
              <a:t>29/07/2018</a:t>
            </a:fld>
            <a:endParaRPr lang="es-AR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7826A-95BD-4517-B979-1F8B655368B7}" type="slidenum">
              <a:rPr lang="es-AR" smtClean="0"/>
              <a:pPr/>
              <a:t>‹#›</a:t>
            </a:fld>
            <a:endParaRPr lang="es-AR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DFF1-7AF7-4859-BA6F-EC53024B60E4}" type="datetimeFigureOut">
              <a:rPr lang="es-AR" smtClean="0"/>
              <a:pPr/>
              <a:t>29/07/2018</a:t>
            </a:fld>
            <a:endParaRPr lang="es-AR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7826A-95BD-4517-B979-1F8B655368B7}" type="slidenum">
              <a:rPr lang="es-AR" smtClean="0"/>
              <a:pPr/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DFF1-7AF7-4859-BA6F-EC53024B60E4}" type="datetimeFigureOut">
              <a:rPr lang="es-AR" smtClean="0"/>
              <a:pPr/>
              <a:t>29/07/2018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F57826A-95BD-4517-B979-1F8B655368B7}" type="slidenum">
              <a:rPr lang="es-AR" smtClean="0"/>
              <a:pPr/>
              <a:t>‹#›</a:t>
            </a:fld>
            <a:endParaRPr lang="es-AR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DFF1-7AF7-4859-BA6F-EC53024B60E4}" type="datetimeFigureOut">
              <a:rPr lang="es-AR" smtClean="0"/>
              <a:pPr/>
              <a:t>29/07/2018</a:t>
            </a:fld>
            <a:endParaRPr lang="es-AR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7826A-95BD-4517-B979-1F8B655368B7}" type="slidenum">
              <a:rPr lang="es-AR" smtClean="0"/>
              <a:pPr/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DFF1-7AF7-4859-BA6F-EC53024B60E4}" type="datetimeFigureOut">
              <a:rPr lang="es-AR" smtClean="0"/>
              <a:pPr/>
              <a:t>29/07/2018</a:t>
            </a:fld>
            <a:endParaRPr lang="es-AR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7826A-95BD-4517-B979-1F8B655368B7}" type="slidenum">
              <a:rPr lang="es-AR" smtClean="0"/>
              <a:pPr/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DFF1-7AF7-4859-BA6F-EC53024B60E4}" type="datetimeFigureOut">
              <a:rPr lang="es-AR" smtClean="0"/>
              <a:pPr/>
              <a:t>29/07/2018</a:t>
            </a:fld>
            <a:endParaRPr lang="es-AR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7826A-95BD-4517-B979-1F8B655368B7}" type="slidenum">
              <a:rPr lang="es-AR" smtClean="0"/>
              <a:pPr/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DFF1-7AF7-4859-BA6F-EC53024B60E4}" type="datetimeFigureOut">
              <a:rPr lang="es-AR" smtClean="0"/>
              <a:pPr/>
              <a:t>29/07/2018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7826A-95BD-4517-B979-1F8B655368B7}" type="slidenum">
              <a:rPr lang="es-AR" smtClean="0"/>
              <a:pPr/>
              <a:t>‹#›</a:t>
            </a:fld>
            <a:endParaRPr lang="es-AR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006DFF1-7AF7-4859-BA6F-EC53024B60E4}" type="datetimeFigureOut">
              <a:rPr lang="es-AR" smtClean="0"/>
              <a:pPr/>
              <a:t>29/07/2018</a:t>
            </a:fld>
            <a:endParaRPr lang="es-AR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F57826A-95BD-4517-B979-1F8B655368B7}" type="slidenum">
              <a:rPr lang="es-AR" smtClean="0"/>
              <a:pPr/>
              <a:t>‹#›</a:t>
            </a:fld>
            <a:endParaRPr lang="es-AR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12" Type="http://schemas.openxmlformats.org/officeDocument/2006/relationships/image" Target="../media/image1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11" Type="http://schemas.openxmlformats.org/officeDocument/2006/relationships/image" Target="../media/image11.wmf"/><Relationship Id="rId5" Type="http://schemas.openxmlformats.org/officeDocument/2006/relationships/image" Target="../media/image5.wmf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image" Target="../media/image9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Word_97_-_2003_Document1.doc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es.wikipedia.org/wiki/1960" TargetMode="External"/><Relationship Id="rId13" Type="http://schemas.openxmlformats.org/officeDocument/2006/relationships/hyperlink" Target="https://es.wikipedia.org/wiki/Nicaragua" TargetMode="External"/><Relationship Id="rId18" Type="http://schemas.openxmlformats.org/officeDocument/2006/relationships/hyperlink" Target="https://es.wikipedia.org/wiki/1957" TargetMode="External"/><Relationship Id="rId26" Type="http://schemas.openxmlformats.org/officeDocument/2006/relationships/hyperlink" Target="https://es.wikipedia.org/wiki/1981" TargetMode="External"/><Relationship Id="rId39" Type="http://schemas.openxmlformats.org/officeDocument/2006/relationships/hyperlink" Target="https://es.wikipedia.org/wiki/2003" TargetMode="External"/><Relationship Id="rId3" Type="http://schemas.openxmlformats.org/officeDocument/2006/relationships/hyperlink" Target="https://es.wikipedia.org/wiki/Belice" TargetMode="External"/><Relationship Id="rId21" Type="http://schemas.openxmlformats.org/officeDocument/2006/relationships/hyperlink" Target="https://es.wikipedia.org/wiki/Santa_Luc%C3%ADa" TargetMode="External"/><Relationship Id="rId34" Type="http://schemas.openxmlformats.org/officeDocument/2006/relationships/hyperlink" Target="https://es.wikipedia.org/wiki/Ocean%C3%ADa" TargetMode="External"/><Relationship Id="rId42" Type="http://schemas.openxmlformats.org/officeDocument/2006/relationships/hyperlink" Target="https://es.wikipedia.org/wiki/2002" TargetMode="External"/><Relationship Id="rId47" Type="http://schemas.openxmlformats.org/officeDocument/2006/relationships/hyperlink" Target="https://es.wikipedia.org/wiki/1979" TargetMode="External"/><Relationship Id="rId7" Type="http://schemas.openxmlformats.org/officeDocument/2006/relationships/hyperlink" Target="https://es.wikipedia.org/wiki/Guatemala" TargetMode="External"/><Relationship Id="rId12" Type="http://schemas.openxmlformats.org/officeDocument/2006/relationships/hyperlink" Target="https://es.wikipedia.org/wiki/1956" TargetMode="External"/><Relationship Id="rId17" Type="http://schemas.openxmlformats.org/officeDocument/2006/relationships/hyperlink" Target="https://es.wikipedia.org/wiki/Paraguay" TargetMode="External"/><Relationship Id="rId25" Type="http://schemas.openxmlformats.org/officeDocument/2006/relationships/hyperlink" Target="https://es.wikipedia.org/wiki/San_Vicente_y_las_Granadinas" TargetMode="External"/><Relationship Id="rId33" Type="http://schemas.openxmlformats.org/officeDocument/2006/relationships/hyperlink" Target="https://es.wikipedia.org/wiki/1942" TargetMode="External"/><Relationship Id="rId38" Type="http://schemas.openxmlformats.org/officeDocument/2006/relationships/hyperlink" Target="https://es.wikipedia.org/wiki/Kiribati" TargetMode="External"/><Relationship Id="rId46" Type="http://schemas.openxmlformats.org/officeDocument/2006/relationships/hyperlink" Target="https://es.wikipedia.org/wiki/Tuvalu" TargetMode="External"/><Relationship Id="rId2" Type="http://schemas.openxmlformats.org/officeDocument/2006/relationships/hyperlink" Target="https://es.wikipedia.org/wiki/Am%C3%A9rica" TargetMode="External"/><Relationship Id="rId16" Type="http://schemas.openxmlformats.org/officeDocument/2006/relationships/hyperlink" Target="https://es.wikipedia.org/wiki/1990" TargetMode="External"/><Relationship Id="rId20" Type="http://schemas.openxmlformats.org/officeDocument/2006/relationships/hyperlink" Target="https://es.wikipedia.org/wiki/1983" TargetMode="External"/><Relationship Id="rId29" Type="http://schemas.openxmlformats.org/officeDocument/2006/relationships/hyperlink" Target="https://es.wikipedia.org/wiki/Suazilandia" TargetMode="External"/><Relationship Id="rId41" Type="http://schemas.openxmlformats.org/officeDocument/2006/relationships/hyperlink" Target="https://es.wikipedia.org/wiki/198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s.wikipedia.org/wiki/1961" TargetMode="External"/><Relationship Id="rId11" Type="http://schemas.openxmlformats.org/officeDocument/2006/relationships/hyperlink" Target="https://es.wikipedia.org/wiki/Hait%C3%AD" TargetMode="External"/><Relationship Id="rId24" Type="http://schemas.openxmlformats.org/officeDocument/2006/relationships/hyperlink" Target="https://es.wikipedia.org/wiki/2007" TargetMode="External"/><Relationship Id="rId32" Type="http://schemas.openxmlformats.org/officeDocument/2006/relationships/hyperlink" Target="https://es.wikipedia.org/wiki/Ciudad_del_Vaticano" TargetMode="External"/><Relationship Id="rId37" Type="http://schemas.openxmlformats.org/officeDocument/2006/relationships/hyperlink" Target="https://es.wikipedia.org/wiki/Islas_Salom%C3%B3n" TargetMode="External"/><Relationship Id="rId40" Type="http://schemas.openxmlformats.org/officeDocument/2006/relationships/hyperlink" Target="https://es.wikipedia.org/wiki/Nauru" TargetMode="External"/><Relationship Id="rId45" Type="http://schemas.openxmlformats.org/officeDocument/2006/relationships/hyperlink" Target="https://es.wikipedia.org/wiki/1999" TargetMode="External"/><Relationship Id="rId5" Type="http://schemas.openxmlformats.org/officeDocument/2006/relationships/hyperlink" Target="https://es.wikipedia.org/wiki/El_Salvador" TargetMode="External"/><Relationship Id="rId15" Type="http://schemas.openxmlformats.org/officeDocument/2006/relationships/hyperlink" Target="https://es.wikipedia.org/wiki/1985" TargetMode="External"/><Relationship Id="rId23" Type="http://schemas.openxmlformats.org/officeDocument/2006/relationships/hyperlink" Target="https://es.wikipedia.org/wiki/1997" TargetMode="External"/><Relationship Id="rId28" Type="http://schemas.openxmlformats.org/officeDocument/2006/relationships/hyperlink" Target="https://es.wikipedia.org/wiki/Estatus_pol%C3%ADtico_de_la_Rep%C3%BAblica_de_China" TargetMode="External"/><Relationship Id="rId36" Type="http://schemas.openxmlformats.org/officeDocument/2006/relationships/hyperlink" Target="https://es.wikipedia.org/wiki/1998" TargetMode="External"/><Relationship Id="rId10" Type="http://schemas.openxmlformats.org/officeDocument/2006/relationships/hyperlink" Target="https://es.wikipedia.org/wiki/1965" TargetMode="External"/><Relationship Id="rId19" Type="http://schemas.openxmlformats.org/officeDocument/2006/relationships/hyperlink" Target="https://es.wikipedia.org/wiki/San_Crist%C3%B3bal_y_Nieves" TargetMode="External"/><Relationship Id="rId31" Type="http://schemas.openxmlformats.org/officeDocument/2006/relationships/hyperlink" Target="https://es.wikipedia.org/wiki/Europa" TargetMode="External"/><Relationship Id="rId44" Type="http://schemas.openxmlformats.org/officeDocument/2006/relationships/hyperlink" Target="https://es.wikipedia.org/wiki/Palaos" TargetMode="External"/><Relationship Id="rId4" Type="http://schemas.openxmlformats.org/officeDocument/2006/relationships/hyperlink" Target="https://es.wikipedia.org/wiki/1989" TargetMode="External"/><Relationship Id="rId9" Type="http://schemas.openxmlformats.org/officeDocument/2006/relationships/hyperlink" Target="https://es.wikipedia.org/wiki/Honduras" TargetMode="External"/><Relationship Id="rId14" Type="http://schemas.openxmlformats.org/officeDocument/2006/relationships/hyperlink" Target="https://es.wikipedia.org/wiki/1962" TargetMode="External"/><Relationship Id="rId22" Type="http://schemas.openxmlformats.org/officeDocument/2006/relationships/hyperlink" Target="https://es.wikipedia.org/wiki/1984" TargetMode="External"/><Relationship Id="rId27" Type="http://schemas.openxmlformats.org/officeDocument/2006/relationships/hyperlink" Target="https://es.wikipedia.org/wiki/%C3%81frica" TargetMode="External"/><Relationship Id="rId30" Type="http://schemas.openxmlformats.org/officeDocument/2006/relationships/hyperlink" Target="https://es.wikipedia.org/wiki/1968" TargetMode="External"/><Relationship Id="rId35" Type="http://schemas.openxmlformats.org/officeDocument/2006/relationships/hyperlink" Target="https://es.wikipedia.org/wiki/Islas_Marshall" TargetMode="External"/><Relationship Id="rId43" Type="http://schemas.openxmlformats.org/officeDocument/2006/relationships/hyperlink" Target="https://es.wikipedia.org/wiki/2005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Office_Excel_97-2003_Worksheet3.xls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png"/><Relationship Id="rId5" Type="http://schemas.openxmlformats.org/officeDocument/2006/relationships/hyperlink" Target="http://es.wikipedia.org/wiki/Etnia_han" TargetMode="External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wmf"/><Relationship Id="rId5" Type="http://schemas.openxmlformats.org/officeDocument/2006/relationships/image" Target="../media/image9.wmf"/><Relationship Id="rId4" Type="http://schemas.openxmlformats.org/officeDocument/2006/relationships/image" Target="../media/image27.wmf"/><Relationship Id="rId9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9" name="Picture 102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852738"/>
            <a:ext cx="1978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0" name="Picture 1028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2708275"/>
            <a:ext cx="2197100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1" name="Freeform 1029"/>
          <p:cNvSpPr>
            <a:spLocks/>
          </p:cNvSpPr>
          <p:nvPr/>
        </p:nvSpPr>
        <p:spPr bwMode="auto">
          <a:xfrm>
            <a:off x="374650" y="4876800"/>
            <a:ext cx="3794125" cy="1068388"/>
          </a:xfrm>
          <a:custGeom>
            <a:avLst/>
            <a:gdLst>
              <a:gd name="T0" fmla="*/ 2385 w 2390"/>
              <a:gd name="T1" fmla="*/ 69 h 673"/>
              <a:gd name="T2" fmla="*/ 2343 w 2390"/>
              <a:gd name="T3" fmla="*/ 200 h 673"/>
              <a:gd name="T4" fmla="*/ 2263 w 2390"/>
              <a:gd name="T5" fmla="*/ 321 h 673"/>
              <a:gd name="T6" fmla="*/ 2152 w 2390"/>
              <a:gd name="T7" fmla="*/ 427 h 673"/>
              <a:gd name="T8" fmla="*/ 2083 w 2390"/>
              <a:gd name="T9" fmla="*/ 475 h 673"/>
              <a:gd name="T10" fmla="*/ 2011 w 2390"/>
              <a:gd name="T11" fmla="*/ 519 h 673"/>
              <a:gd name="T12" fmla="*/ 1930 w 2390"/>
              <a:gd name="T13" fmla="*/ 558 h 673"/>
              <a:gd name="T14" fmla="*/ 1842 w 2390"/>
              <a:gd name="T15" fmla="*/ 591 h 673"/>
              <a:gd name="T16" fmla="*/ 1751 w 2390"/>
              <a:gd name="T17" fmla="*/ 619 h 673"/>
              <a:gd name="T18" fmla="*/ 1655 w 2390"/>
              <a:gd name="T19" fmla="*/ 642 h 673"/>
              <a:gd name="T20" fmla="*/ 1556 w 2390"/>
              <a:gd name="T21" fmla="*/ 658 h 673"/>
              <a:gd name="T22" fmla="*/ 1453 w 2390"/>
              <a:gd name="T23" fmla="*/ 669 h 673"/>
              <a:gd name="T24" fmla="*/ 1345 w 2390"/>
              <a:gd name="T25" fmla="*/ 672 h 673"/>
              <a:gd name="T26" fmla="*/ 1147 w 2390"/>
              <a:gd name="T27" fmla="*/ 670 h 673"/>
              <a:gd name="T28" fmla="*/ 986 w 2390"/>
              <a:gd name="T29" fmla="*/ 654 h 673"/>
              <a:gd name="T30" fmla="*/ 833 w 2390"/>
              <a:gd name="T31" fmla="*/ 622 h 673"/>
              <a:gd name="T32" fmla="*/ 692 w 2390"/>
              <a:gd name="T33" fmla="*/ 576 h 673"/>
              <a:gd name="T34" fmla="*/ 566 w 2390"/>
              <a:gd name="T35" fmla="*/ 518 h 673"/>
              <a:gd name="T36" fmla="*/ 451 w 2390"/>
              <a:gd name="T37" fmla="*/ 447 h 673"/>
              <a:gd name="T38" fmla="*/ 352 w 2390"/>
              <a:gd name="T39" fmla="*/ 365 h 673"/>
              <a:gd name="T40" fmla="*/ 275 w 2390"/>
              <a:gd name="T41" fmla="*/ 274 h 673"/>
              <a:gd name="T42" fmla="*/ 0 w 2390"/>
              <a:gd name="T43" fmla="*/ 224 h 673"/>
              <a:gd name="T44" fmla="*/ 608 w 2390"/>
              <a:gd name="T45" fmla="*/ 224 h 673"/>
              <a:gd name="T46" fmla="*/ 390 w 2390"/>
              <a:gd name="T47" fmla="*/ 271 h 673"/>
              <a:gd name="T48" fmla="*/ 463 w 2390"/>
              <a:gd name="T49" fmla="*/ 360 h 673"/>
              <a:gd name="T50" fmla="*/ 554 w 2390"/>
              <a:gd name="T51" fmla="*/ 438 h 673"/>
              <a:gd name="T52" fmla="*/ 661 w 2390"/>
              <a:gd name="T53" fmla="*/ 507 h 673"/>
              <a:gd name="T54" fmla="*/ 780 w 2390"/>
              <a:gd name="T55" fmla="*/ 565 h 673"/>
              <a:gd name="T56" fmla="*/ 914 w 2390"/>
              <a:gd name="T57" fmla="*/ 613 h 673"/>
              <a:gd name="T58" fmla="*/ 1055 w 2390"/>
              <a:gd name="T59" fmla="*/ 646 h 673"/>
              <a:gd name="T60" fmla="*/ 1208 w 2390"/>
              <a:gd name="T61" fmla="*/ 667 h 673"/>
              <a:gd name="T62" fmla="*/ 1288 w 2390"/>
              <a:gd name="T63" fmla="*/ 671 h 673"/>
              <a:gd name="T64" fmla="*/ 1391 w 2390"/>
              <a:gd name="T65" fmla="*/ 664 h 673"/>
              <a:gd name="T66" fmla="*/ 1487 w 2390"/>
              <a:gd name="T67" fmla="*/ 651 h 673"/>
              <a:gd name="T68" fmla="*/ 1582 w 2390"/>
              <a:gd name="T69" fmla="*/ 632 h 673"/>
              <a:gd name="T70" fmla="*/ 1674 w 2390"/>
              <a:gd name="T71" fmla="*/ 608 h 673"/>
              <a:gd name="T72" fmla="*/ 1758 w 2390"/>
              <a:gd name="T73" fmla="*/ 578 h 673"/>
              <a:gd name="T74" fmla="*/ 1842 w 2390"/>
              <a:gd name="T75" fmla="*/ 545 h 673"/>
              <a:gd name="T76" fmla="*/ 1915 w 2390"/>
              <a:gd name="T77" fmla="*/ 505 h 673"/>
              <a:gd name="T78" fmla="*/ 2049 w 2390"/>
              <a:gd name="T79" fmla="*/ 415 h 673"/>
              <a:gd name="T80" fmla="*/ 2152 w 2390"/>
              <a:gd name="T81" fmla="*/ 310 h 673"/>
              <a:gd name="T82" fmla="*/ 2228 w 2390"/>
              <a:gd name="T83" fmla="*/ 193 h 673"/>
              <a:gd name="T84" fmla="*/ 2267 w 2390"/>
              <a:gd name="T85" fmla="*/ 67 h 673"/>
              <a:gd name="T86" fmla="*/ 2389 w 2390"/>
              <a:gd name="T87" fmla="*/ 0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390"/>
              <a:gd name="T133" fmla="*/ 0 h 673"/>
              <a:gd name="T134" fmla="*/ 2390 w 2390"/>
              <a:gd name="T135" fmla="*/ 673 h 673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390" h="673">
                <a:moveTo>
                  <a:pt x="2389" y="0"/>
                </a:moveTo>
                <a:lnTo>
                  <a:pt x="2385" y="69"/>
                </a:lnTo>
                <a:lnTo>
                  <a:pt x="2366" y="136"/>
                </a:lnTo>
                <a:lnTo>
                  <a:pt x="2343" y="200"/>
                </a:lnTo>
                <a:lnTo>
                  <a:pt x="2309" y="262"/>
                </a:lnTo>
                <a:lnTo>
                  <a:pt x="2263" y="321"/>
                </a:lnTo>
                <a:lnTo>
                  <a:pt x="2209" y="376"/>
                </a:lnTo>
                <a:lnTo>
                  <a:pt x="2152" y="427"/>
                </a:lnTo>
                <a:lnTo>
                  <a:pt x="2118" y="452"/>
                </a:lnTo>
                <a:lnTo>
                  <a:pt x="2083" y="475"/>
                </a:lnTo>
                <a:lnTo>
                  <a:pt x="2049" y="497"/>
                </a:lnTo>
                <a:lnTo>
                  <a:pt x="2011" y="519"/>
                </a:lnTo>
                <a:lnTo>
                  <a:pt x="1969" y="538"/>
                </a:lnTo>
                <a:lnTo>
                  <a:pt x="1930" y="558"/>
                </a:lnTo>
                <a:lnTo>
                  <a:pt x="1888" y="575"/>
                </a:lnTo>
                <a:lnTo>
                  <a:pt x="1842" y="591"/>
                </a:lnTo>
                <a:lnTo>
                  <a:pt x="1797" y="606"/>
                </a:lnTo>
                <a:lnTo>
                  <a:pt x="1751" y="619"/>
                </a:lnTo>
                <a:lnTo>
                  <a:pt x="1705" y="631"/>
                </a:lnTo>
                <a:lnTo>
                  <a:pt x="1655" y="642"/>
                </a:lnTo>
                <a:lnTo>
                  <a:pt x="1605" y="650"/>
                </a:lnTo>
                <a:lnTo>
                  <a:pt x="1556" y="658"/>
                </a:lnTo>
                <a:lnTo>
                  <a:pt x="1506" y="664"/>
                </a:lnTo>
                <a:lnTo>
                  <a:pt x="1453" y="669"/>
                </a:lnTo>
                <a:lnTo>
                  <a:pt x="1399" y="671"/>
                </a:lnTo>
                <a:lnTo>
                  <a:pt x="1345" y="672"/>
                </a:lnTo>
                <a:lnTo>
                  <a:pt x="1227" y="672"/>
                </a:lnTo>
                <a:lnTo>
                  <a:pt x="1147" y="670"/>
                </a:lnTo>
                <a:lnTo>
                  <a:pt x="1066" y="663"/>
                </a:lnTo>
                <a:lnTo>
                  <a:pt x="986" y="654"/>
                </a:lnTo>
                <a:lnTo>
                  <a:pt x="910" y="640"/>
                </a:lnTo>
                <a:lnTo>
                  <a:pt x="833" y="622"/>
                </a:lnTo>
                <a:lnTo>
                  <a:pt x="761" y="601"/>
                </a:lnTo>
                <a:lnTo>
                  <a:pt x="692" y="576"/>
                </a:lnTo>
                <a:lnTo>
                  <a:pt x="627" y="548"/>
                </a:lnTo>
                <a:lnTo>
                  <a:pt x="566" y="518"/>
                </a:lnTo>
                <a:lnTo>
                  <a:pt x="505" y="483"/>
                </a:lnTo>
                <a:lnTo>
                  <a:pt x="451" y="447"/>
                </a:lnTo>
                <a:lnTo>
                  <a:pt x="398" y="407"/>
                </a:lnTo>
                <a:lnTo>
                  <a:pt x="352" y="365"/>
                </a:lnTo>
                <a:lnTo>
                  <a:pt x="313" y="320"/>
                </a:lnTo>
                <a:lnTo>
                  <a:pt x="275" y="274"/>
                </a:lnTo>
                <a:lnTo>
                  <a:pt x="245" y="224"/>
                </a:lnTo>
                <a:lnTo>
                  <a:pt x="0" y="224"/>
                </a:lnTo>
                <a:lnTo>
                  <a:pt x="245" y="0"/>
                </a:lnTo>
                <a:lnTo>
                  <a:pt x="608" y="224"/>
                </a:lnTo>
                <a:lnTo>
                  <a:pt x="359" y="224"/>
                </a:lnTo>
                <a:lnTo>
                  <a:pt x="390" y="271"/>
                </a:lnTo>
                <a:lnTo>
                  <a:pt x="424" y="317"/>
                </a:lnTo>
                <a:lnTo>
                  <a:pt x="463" y="360"/>
                </a:lnTo>
                <a:lnTo>
                  <a:pt x="505" y="399"/>
                </a:lnTo>
                <a:lnTo>
                  <a:pt x="554" y="438"/>
                </a:lnTo>
                <a:lnTo>
                  <a:pt x="604" y="474"/>
                </a:lnTo>
                <a:lnTo>
                  <a:pt x="661" y="507"/>
                </a:lnTo>
                <a:lnTo>
                  <a:pt x="719" y="538"/>
                </a:lnTo>
                <a:lnTo>
                  <a:pt x="780" y="565"/>
                </a:lnTo>
                <a:lnTo>
                  <a:pt x="845" y="590"/>
                </a:lnTo>
                <a:lnTo>
                  <a:pt x="914" y="613"/>
                </a:lnTo>
                <a:lnTo>
                  <a:pt x="982" y="631"/>
                </a:lnTo>
                <a:lnTo>
                  <a:pt x="1055" y="646"/>
                </a:lnTo>
                <a:lnTo>
                  <a:pt x="1131" y="658"/>
                </a:lnTo>
                <a:lnTo>
                  <a:pt x="1208" y="667"/>
                </a:lnTo>
                <a:lnTo>
                  <a:pt x="1284" y="671"/>
                </a:lnTo>
                <a:lnTo>
                  <a:pt x="1288" y="671"/>
                </a:lnTo>
                <a:lnTo>
                  <a:pt x="1338" y="669"/>
                </a:lnTo>
                <a:lnTo>
                  <a:pt x="1391" y="664"/>
                </a:lnTo>
                <a:lnTo>
                  <a:pt x="1441" y="658"/>
                </a:lnTo>
                <a:lnTo>
                  <a:pt x="1487" y="651"/>
                </a:lnTo>
                <a:lnTo>
                  <a:pt x="1537" y="643"/>
                </a:lnTo>
                <a:lnTo>
                  <a:pt x="1582" y="632"/>
                </a:lnTo>
                <a:lnTo>
                  <a:pt x="1628" y="621"/>
                </a:lnTo>
                <a:lnTo>
                  <a:pt x="1674" y="608"/>
                </a:lnTo>
                <a:lnTo>
                  <a:pt x="1716" y="594"/>
                </a:lnTo>
                <a:lnTo>
                  <a:pt x="1758" y="578"/>
                </a:lnTo>
                <a:lnTo>
                  <a:pt x="1800" y="562"/>
                </a:lnTo>
                <a:lnTo>
                  <a:pt x="1842" y="545"/>
                </a:lnTo>
                <a:lnTo>
                  <a:pt x="1881" y="525"/>
                </a:lnTo>
                <a:lnTo>
                  <a:pt x="1915" y="505"/>
                </a:lnTo>
                <a:lnTo>
                  <a:pt x="1988" y="462"/>
                </a:lnTo>
                <a:lnTo>
                  <a:pt x="2049" y="415"/>
                </a:lnTo>
                <a:lnTo>
                  <a:pt x="2106" y="364"/>
                </a:lnTo>
                <a:lnTo>
                  <a:pt x="2152" y="310"/>
                </a:lnTo>
                <a:lnTo>
                  <a:pt x="2194" y="253"/>
                </a:lnTo>
                <a:lnTo>
                  <a:pt x="2228" y="193"/>
                </a:lnTo>
                <a:lnTo>
                  <a:pt x="2251" y="130"/>
                </a:lnTo>
                <a:lnTo>
                  <a:pt x="2267" y="67"/>
                </a:lnTo>
                <a:lnTo>
                  <a:pt x="2271" y="0"/>
                </a:lnTo>
                <a:lnTo>
                  <a:pt x="2389" y="0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AR"/>
          </a:p>
        </p:txBody>
      </p:sp>
      <p:pic>
        <p:nvPicPr>
          <p:cNvPr id="75782" name="Picture 1030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0338" y="2276475"/>
            <a:ext cx="3705225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3" name="Freeform 1031"/>
          <p:cNvSpPr>
            <a:spLocks/>
          </p:cNvSpPr>
          <p:nvPr/>
        </p:nvSpPr>
        <p:spPr bwMode="auto">
          <a:xfrm>
            <a:off x="611188" y="2924175"/>
            <a:ext cx="3943350" cy="1144588"/>
          </a:xfrm>
          <a:custGeom>
            <a:avLst/>
            <a:gdLst>
              <a:gd name="T0" fmla="*/ 4 w 2484"/>
              <a:gd name="T1" fmla="*/ 646 h 721"/>
              <a:gd name="T2" fmla="*/ 48 w 2484"/>
              <a:gd name="T3" fmla="*/ 505 h 721"/>
              <a:gd name="T4" fmla="*/ 131 w 2484"/>
              <a:gd name="T5" fmla="*/ 376 h 721"/>
              <a:gd name="T6" fmla="*/ 246 w 2484"/>
              <a:gd name="T7" fmla="*/ 262 h 721"/>
              <a:gd name="T8" fmla="*/ 318 w 2484"/>
              <a:gd name="T9" fmla="*/ 211 h 721"/>
              <a:gd name="T10" fmla="*/ 393 w 2484"/>
              <a:gd name="T11" fmla="*/ 164 h 721"/>
              <a:gd name="T12" fmla="*/ 477 w 2484"/>
              <a:gd name="T13" fmla="*/ 123 h 721"/>
              <a:gd name="T14" fmla="*/ 568 w 2484"/>
              <a:gd name="T15" fmla="*/ 87 h 721"/>
              <a:gd name="T16" fmla="*/ 663 w 2484"/>
              <a:gd name="T17" fmla="*/ 57 h 721"/>
              <a:gd name="T18" fmla="*/ 763 w 2484"/>
              <a:gd name="T19" fmla="*/ 32 h 721"/>
              <a:gd name="T20" fmla="*/ 866 w 2484"/>
              <a:gd name="T21" fmla="*/ 15 h 721"/>
              <a:gd name="T22" fmla="*/ 973 w 2484"/>
              <a:gd name="T23" fmla="*/ 3 h 721"/>
              <a:gd name="T24" fmla="*/ 1085 w 2484"/>
              <a:gd name="T25" fmla="*/ 0 h 721"/>
              <a:gd name="T26" fmla="*/ 1291 w 2484"/>
              <a:gd name="T27" fmla="*/ 2 h 721"/>
              <a:gd name="T28" fmla="*/ 1458 w 2484"/>
              <a:gd name="T29" fmla="*/ 20 h 721"/>
              <a:gd name="T30" fmla="*/ 1613 w 2484"/>
              <a:gd name="T31" fmla="*/ 53 h 721"/>
              <a:gd name="T32" fmla="*/ 1764 w 2484"/>
              <a:gd name="T33" fmla="*/ 102 h 721"/>
              <a:gd name="T34" fmla="*/ 1895 w 2484"/>
              <a:gd name="T35" fmla="*/ 165 h 721"/>
              <a:gd name="T36" fmla="*/ 2014 w 2484"/>
              <a:gd name="T37" fmla="*/ 241 h 721"/>
              <a:gd name="T38" fmla="*/ 2118 w 2484"/>
              <a:gd name="T39" fmla="*/ 329 h 721"/>
              <a:gd name="T40" fmla="*/ 2197 w 2484"/>
              <a:gd name="T41" fmla="*/ 427 h 721"/>
              <a:gd name="T42" fmla="*/ 2483 w 2484"/>
              <a:gd name="T43" fmla="*/ 480 h 721"/>
              <a:gd name="T44" fmla="*/ 1851 w 2484"/>
              <a:gd name="T45" fmla="*/ 480 h 721"/>
              <a:gd name="T46" fmla="*/ 2078 w 2484"/>
              <a:gd name="T47" fmla="*/ 429 h 721"/>
              <a:gd name="T48" fmla="*/ 2002 w 2484"/>
              <a:gd name="T49" fmla="*/ 336 h 721"/>
              <a:gd name="T50" fmla="*/ 1907 w 2484"/>
              <a:gd name="T51" fmla="*/ 251 h 721"/>
              <a:gd name="T52" fmla="*/ 1796 w 2484"/>
              <a:gd name="T53" fmla="*/ 177 h 721"/>
              <a:gd name="T54" fmla="*/ 1673 w 2484"/>
              <a:gd name="T55" fmla="*/ 114 h 721"/>
              <a:gd name="T56" fmla="*/ 1534 w 2484"/>
              <a:gd name="T57" fmla="*/ 65 h 721"/>
              <a:gd name="T58" fmla="*/ 1383 w 2484"/>
              <a:gd name="T59" fmla="*/ 28 h 721"/>
              <a:gd name="T60" fmla="*/ 1224 w 2484"/>
              <a:gd name="T61" fmla="*/ 6 h 721"/>
              <a:gd name="T62" fmla="*/ 1093 w 2484"/>
              <a:gd name="T63" fmla="*/ 3 h 721"/>
              <a:gd name="T64" fmla="*/ 985 w 2484"/>
              <a:gd name="T65" fmla="*/ 15 h 721"/>
              <a:gd name="T66" fmla="*/ 886 w 2484"/>
              <a:gd name="T67" fmla="*/ 31 h 721"/>
              <a:gd name="T68" fmla="*/ 787 w 2484"/>
              <a:gd name="T69" fmla="*/ 55 h 721"/>
              <a:gd name="T70" fmla="*/ 695 w 2484"/>
              <a:gd name="T71" fmla="*/ 84 h 721"/>
              <a:gd name="T72" fmla="*/ 608 w 2484"/>
              <a:gd name="T73" fmla="*/ 118 h 721"/>
              <a:gd name="T74" fmla="*/ 528 w 2484"/>
              <a:gd name="T75" fmla="*/ 157 h 721"/>
              <a:gd name="T76" fmla="*/ 417 w 2484"/>
              <a:gd name="T77" fmla="*/ 225 h 721"/>
              <a:gd name="T78" fmla="*/ 290 w 2484"/>
              <a:gd name="T79" fmla="*/ 330 h 721"/>
              <a:gd name="T80" fmla="*/ 199 w 2484"/>
              <a:gd name="T81" fmla="*/ 450 h 721"/>
              <a:gd name="T82" fmla="*/ 139 w 2484"/>
              <a:gd name="T83" fmla="*/ 580 h 721"/>
              <a:gd name="T84" fmla="*/ 119 w 2484"/>
              <a:gd name="T85" fmla="*/ 720 h 72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484"/>
              <a:gd name="T130" fmla="*/ 0 h 721"/>
              <a:gd name="T131" fmla="*/ 2484 w 2484"/>
              <a:gd name="T132" fmla="*/ 721 h 72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484" h="721">
                <a:moveTo>
                  <a:pt x="0" y="720"/>
                </a:moveTo>
                <a:lnTo>
                  <a:pt x="4" y="646"/>
                </a:lnTo>
                <a:lnTo>
                  <a:pt x="24" y="574"/>
                </a:lnTo>
                <a:lnTo>
                  <a:pt x="48" y="505"/>
                </a:lnTo>
                <a:lnTo>
                  <a:pt x="83" y="440"/>
                </a:lnTo>
                <a:lnTo>
                  <a:pt x="131" y="376"/>
                </a:lnTo>
                <a:lnTo>
                  <a:pt x="187" y="317"/>
                </a:lnTo>
                <a:lnTo>
                  <a:pt x="246" y="262"/>
                </a:lnTo>
                <a:lnTo>
                  <a:pt x="282" y="235"/>
                </a:lnTo>
                <a:lnTo>
                  <a:pt x="318" y="211"/>
                </a:lnTo>
                <a:lnTo>
                  <a:pt x="354" y="187"/>
                </a:lnTo>
                <a:lnTo>
                  <a:pt x="393" y="164"/>
                </a:lnTo>
                <a:lnTo>
                  <a:pt x="437" y="143"/>
                </a:lnTo>
                <a:lnTo>
                  <a:pt x="477" y="123"/>
                </a:lnTo>
                <a:lnTo>
                  <a:pt x="520" y="104"/>
                </a:lnTo>
                <a:lnTo>
                  <a:pt x="568" y="87"/>
                </a:lnTo>
                <a:lnTo>
                  <a:pt x="616" y="72"/>
                </a:lnTo>
                <a:lnTo>
                  <a:pt x="663" y="57"/>
                </a:lnTo>
                <a:lnTo>
                  <a:pt x="711" y="44"/>
                </a:lnTo>
                <a:lnTo>
                  <a:pt x="763" y="32"/>
                </a:lnTo>
                <a:lnTo>
                  <a:pt x="814" y="23"/>
                </a:lnTo>
                <a:lnTo>
                  <a:pt x="866" y="15"/>
                </a:lnTo>
                <a:lnTo>
                  <a:pt x="918" y="8"/>
                </a:lnTo>
                <a:lnTo>
                  <a:pt x="973" y="3"/>
                </a:lnTo>
                <a:lnTo>
                  <a:pt x="1029" y="1"/>
                </a:lnTo>
                <a:lnTo>
                  <a:pt x="1085" y="0"/>
                </a:lnTo>
                <a:lnTo>
                  <a:pt x="1204" y="0"/>
                </a:lnTo>
                <a:lnTo>
                  <a:pt x="1291" y="2"/>
                </a:lnTo>
                <a:lnTo>
                  <a:pt x="1375" y="9"/>
                </a:lnTo>
                <a:lnTo>
                  <a:pt x="1458" y="20"/>
                </a:lnTo>
                <a:lnTo>
                  <a:pt x="1537" y="35"/>
                </a:lnTo>
                <a:lnTo>
                  <a:pt x="1613" y="53"/>
                </a:lnTo>
                <a:lnTo>
                  <a:pt x="1688" y="76"/>
                </a:lnTo>
                <a:lnTo>
                  <a:pt x="1764" y="102"/>
                </a:lnTo>
                <a:lnTo>
                  <a:pt x="1831" y="132"/>
                </a:lnTo>
                <a:lnTo>
                  <a:pt x="1895" y="165"/>
                </a:lnTo>
                <a:lnTo>
                  <a:pt x="1959" y="202"/>
                </a:lnTo>
                <a:lnTo>
                  <a:pt x="2014" y="241"/>
                </a:lnTo>
                <a:lnTo>
                  <a:pt x="2070" y="284"/>
                </a:lnTo>
                <a:lnTo>
                  <a:pt x="2118" y="329"/>
                </a:lnTo>
                <a:lnTo>
                  <a:pt x="2161" y="376"/>
                </a:lnTo>
                <a:lnTo>
                  <a:pt x="2197" y="427"/>
                </a:lnTo>
                <a:lnTo>
                  <a:pt x="2229" y="480"/>
                </a:lnTo>
                <a:lnTo>
                  <a:pt x="2483" y="480"/>
                </a:lnTo>
                <a:lnTo>
                  <a:pt x="2229" y="720"/>
                </a:lnTo>
                <a:lnTo>
                  <a:pt x="1851" y="480"/>
                </a:lnTo>
                <a:lnTo>
                  <a:pt x="2106" y="480"/>
                </a:lnTo>
                <a:lnTo>
                  <a:pt x="2078" y="429"/>
                </a:lnTo>
                <a:lnTo>
                  <a:pt x="2042" y="382"/>
                </a:lnTo>
                <a:lnTo>
                  <a:pt x="2002" y="336"/>
                </a:lnTo>
                <a:lnTo>
                  <a:pt x="1959" y="292"/>
                </a:lnTo>
                <a:lnTo>
                  <a:pt x="1907" y="251"/>
                </a:lnTo>
                <a:lnTo>
                  <a:pt x="1855" y="212"/>
                </a:lnTo>
                <a:lnTo>
                  <a:pt x="1796" y="177"/>
                </a:lnTo>
                <a:lnTo>
                  <a:pt x="1736" y="144"/>
                </a:lnTo>
                <a:lnTo>
                  <a:pt x="1673" y="114"/>
                </a:lnTo>
                <a:lnTo>
                  <a:pt x="1601" y="88"/>
                </a:lnTo>
                <a:lnTo>
                  <a:pt x="1534" y="65"/>
                </a:lnTo>
                <a:lnTo>
                  <a:pt x="1458" y="44"/>
                </a:lnTo>
                <a:lnTo>
                  <a:pt x="1383" y="28"/>
                </a:lnTo>
                <a:lnTo>
                  <a:pt x="1307" y="15"/>
                </a:lnTo>
                <a:lnTo>
                  <a:pt x="1224" y="6"/>
                </a:lnTo>
                <a:lnTo>
                  <a:pt x="1144" y="1"/>
                </a:lnTo>
                <a:lnTo>
                  <a:pt x="1093" y="3"/>
                </a:lnTo>
                <a:lnTo>
                  <a:pt x="1037" y="8"/>
                </a:lnTo>
                <a:lnTo>
                  <a:pt x="985" y="15"/>
                </a:lnTo>
                <a:lnTo>
                  <a:pt x="934" y="22"/>
                </a:lnTo>
                <a:lnTo>
                  <a:pt x="886" y="31"/>
                </a:lnTo>
                <a:lnTo>
                  <a:pt x="834" y="43"/>
                </a:lnTo>
                <a:lnTo>
                  <a:pt x="787" y="55"/>
                </a:lnTo>
                <a:lnTo>
                  <a:pt x="743" y="68"/>
                </a:lnTo>
                <a:lnTo>
                  <a:pt x="695" y="84"/>
                </a:lnTo>
                <a:lnTo>
                  <a:pt x="652" y="100"/>
                </a:lnTo>
                <a:lnTo>
                  <a:pt x="608" y="118"/>
                </a:lnTo>
                <a:lnTo>
                  <a:pt x="568" y="137"/>
                </a:lnTo>
                <a:lnTo>
                  <a:pt x="528" y="157"/>
                </a:lnTo>
                <a:lnTo>
                  <a:pt x="489" y="179"/>
                </a:lnTo>
                <a:lnTo>
                  <a:pt x="417" y="225"/>
                </a:lnTo>
                <a:lnTo>
                  <a:pt x="350" y="276"/>
                </a:lnTo>
                <a:lnTo>
                  <a:pt x="290" y="330"/>
                </a:lnTo>
                <a:lnTo>
                  <a:pt x="242" y="388"/>
                </a:lnTo>
                <a:lnTo>
                  <a:pt x="199" y="450"/>
                </a:lnTo>
                <a:lnTo>
                  <a:pt x="163" y="513"/>
                </a:lnTo>
                <a:lnTo>
                  <a:pt x="139" y="580"/>
                </a:lnTo>
                <a:lnTo>
                  <a:pt x="123" y="649"/>
                </a:lnTo>
                <a:lnTo>
                  <a:pt x="119" y="720"/>
                </a:lnTo>
                <a:lnTo>
                  <a:pt x="0" y="720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AR"/>
          </a:p>
        </p:txBody>
      </p:sp>
      <p:sp>
        <p:nvSpPr>
          <p:cNvPr id="75784" name="Freeform 1032"/>
          <p:cNvSpPr>
            <a:spLocks/>
          </p:cNvSpPr>
          <p:nvPr/>
        </p:nvSpPr>
        <p:spPr bwMode="auto">
          <a:xfrm>
            <a:off x="3419475" y="3644900"/>
            <a:ext cx="3943350" cy="1296988"/>
          </a:xfrm>
          <a:custGeom>
            <a:avLst/>
            <a:gdLst>
              <a:gd name="T0" fmla="*/ 4 w 2484"/>
              <a:gd name="T1" fmla="*/ 84 h 817"/>
              <a:gd name="T2" fmla="*/ 48 w 2484"/>
              <a:gd name="T3" fmla="*/ 243 h 817"/>
              <a:gd name="T4" fmla="*/ 131 w 2484"/>
              <a:gd name="T5" fmla="*/ 390 h 817"/>
              <a:gd name="T6" fmla="*/ 246 w 2484"/>
              <a:gd name="T7" fmla="*/ 519 h 817"/>
              <a:gd name="T8" fmla="*/ 318 w 2484"/>
              <a:gd name="T9" fmla="*/ 576 h 817"/>
              <a:gd name="T10" fmla="*/ 393 w 2484"/>
              <a:gd name="T11" fmla="*/ 630 h 817"/>
              <a:gd name="T12" fmla="*/ 477 w 2484"/>
              <a:gd name="T13" fmla="*/ 677 h 817"/>
              <a:gd name="T14" fmla="*/ 568 w 2484"/>
              <a:gd name="T15" fmla="*/ 718 h 817"/>
              <a:gd name="T16" fmla="*/ 663 w 2484"/>
              <a:gd name="T17" fmla="*/ 752 h 817"/>
              <a:gd name="T18" fmla="*/ 763 w 2484"/>
              <a:gd name="T19" fmla="*/ 779 h 817"/>
              <a:gd name="T20" fmla="*/ 866 w 2484"/>
              <a:gd name="T21" fmla="*/ 799 h 817"/>
              <a:gd name="T22" fmla="*/ 973 w 2484"/>
              <a:gd name="T23" fmla="*/ 812 h 817"/>
              <a:gd name="T24" fmla="*/ 1085 w 2484"/>
              <a:gd name="T25" fmla="*/ 816 h 817"/>
              <a:gd name="T26" fmla="*/ 1291 w 2484"/>
              <a:gd name="T27" fmla="*/ 813 h 817"/>
              <a:gd name="T28" fmla="*/ 1458 w 2484"/>
              <a:gd name="T29" fmla="*/ 793 h 817"/>
              <a:gd name="T30" fmla="*/ 1613 w 2484"/>
              <a:gd name="T31" fmla="*/ 756 h 817"/>
              <a:gd name="T32" fmla="*/ 1764 w 2484"/>
              <a:gd name="T33" fmla="*/ 699 h 817"/>
              <a:gd name="T34" fmla="*/ 1895 w 2484"/>
              <a:gd name="T35" fmla="*/ 629 h 817"/>
              <a:gd name="T36" fmla="*/ 2014 w 2484"/>
              <a:gd name="T37" fmla="*/ 542 h 817"/>
              <a:gd name="T38" fmla="*/ 2118 w 2484"/>
              <a:gd name="T39" fmla="*/ 443 h 817"/>
              <a:gd name="T40" fmla="*/ 2197 w 2484"/>
              <a:gd name="T41" fmla="*/ 332 h 817"/>
              <a:gd name="T42" fmla="*/ 2483 w 2484"/>
              <a:gd name="T43" fmla="*/ 272 h 817"/>
              <a:gd name="T44" fmla="*/ 1851 w 2484"/>
              <a:gd name="T45" fmla="*/ 272 h 817"/>
              <a:gd name="T46" fmla="*/ 2078 w 2484"/>
              <a:gd name="T47" fmla="*/ 329 h 817"/>
              <a:gd name="T48" fmla="*/ 2002 w 2484"/>
              <a:gd name="T49" fmla="*/ 435 h 817"/>
              <a:gd name="T50" fmla="*/ 1907 w 2484"/>
              <a:gd name="T51" fmla="*/ 531 h 817"/>
              <a:gd name="T52" fmla="*/ 1796 w 2484"/>
              <a:gd name="T53" fmla="*/ 616 h 817"/>
              <a:gd name="T54" fmla="*/ 1673 w 2484"/>
              <a:gd name="T55" fmla="*/ 686 h 817"/>
              <a:gd name="T56" fmla="*/ 1534 w 2484"/>
              <a:gd name="T57" fmla="*/ 742 h 817"/>
              <a:gd name="T58" fmla="*/ 1383 w 2484"/>
              <a:gd name="T59" fmla="*/ 784 h 817"/>
              <a:gd name="T60" fmla="*/ 1224 w 2484"/>
              <a:gd name="T61" fmla="*/ 809 h 817"/>
              <a:gd name="T62" fmla="*/ 1093 w 2484"/>
              <a:gd name="T63" fmla="*/ 812 h 817"/>
              <a:gd name="T64" fmla="*/ 985 w 2484"/>
              <a:gd name="T65" fmla="*/ 799 h 817"/>
              <a:gd name="T66" fmla="*/ 886 w 2484"/>
              <a:gd name="T67" fmla="*/ 780 h 817"/>
              <a:gd name="T68" fmla="*/ 787 w 2484"/>
              <a:gd name="T69" fmla="*/ 754 h 817"/>
              <a:gd name="T70" fmla="*/ 695 w 2484"/>
              <a:gd name="T71" fmla="*/ 722 h 817"/>
              <a:gd name="T72" fmla="*/ 608 w 2484"/>
              <a:gd name="T73" fmla="*/ 682 h 817"/>
              <a:gd name="T74" fmla="*/ 528 w 2484"/>
              <a:gd name="T75" fmla="*/ 638 h 817"/>
              <a:gd name="T76" fmla="*/ 417 w 2484"/>
              <a:gd name="T77" fmla="*/ 561 h 817"/>
              <a:gd name="T78" fmla="*/ 290 w 2484"/>
              <a:gd name="T79" fmla="*/ 442 h 817"/>
              <a:gd name="T80" fmla="*/ 199 w 2484"/>
              <a:gd name="T81" fmla="*/ 306 h 817"/>
              <a:gd name="T82" fmla="*/ 139 w 2484"/>
              <a:gd name="T83" fmla="*/ 158 h 817"/>
              <a:gd name="T84" fmla="*/ 119 w 2484"/>
              <a:gd name="T85" fmla="*/ 0 h 81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484"/>
              <a:gd name="T130" fmla="*/ 0 h 817"/>
              <a:gd name="T131" fmla="*/ 2484 w 2484"/>
              <a:gd name="T132" fmla="*/ 817 h 81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484" h="817">
                <a:moveTo>
                  <a:pt x="0" y="0"/>
                </a:moveTo>
                <a:lnTo>
                  <a:pt x="4" y="84"/>
                </a:lnTo>
                <a:lnTo>
                  <a:pt x="24" y="165"/>
                </a:lnTo>
                <a:lnTo>
                  <a:pt x="48" y="243"/>
                </a:lnTo>
                <a:lnTo>
                  <a:pt x="83" y="318"/>
                </a:lnTo>
                <a:lnTo>
                  <a:pt x="131" y="390"/>
                </a:lnTo>
                <a:lnTo>
                  <a:pt x="187" y="456"/>
                </a:lnTo>
                <a:lnTo>
                  <a:pt x="246" y="519"/>
                </a:lnTo>
                <a:lnTo>
                  <a:pt x="282" y="549"/>
                </a:lnTo>
                <a:lnTo>
                  <a:pt x="318" y="576"/>
                </a:lnTo>
                <a:lnTo>
                  <a:pt x="354" y="604"/>
                </a:lnTo>
                <a:lnTo>
                  <a:pt x="393" y="630"/>
                </a:lnTo>
                <a:lnTo>
                  <a:pt x="437" y="654"/>
                </a:lnTo>
                <a:lnTo>
                  <a:pt x="477" y="677"/>
                </a:lnTo>
                <a:lnTo>
                  <a:pt x="520" y="698"/>
                </a:lnTo>
                <a:lnTo>
                  <a:pt x="568" y="718"/>
                </a:lnTo>
                <a:lnTo>
                  <a:pt x="616" y="736"/>
                </a:lnTo>
                <a:lnTo>
                  <a:pt x="663" y="752"/>
                </a:lnTo>
                <a:lnTo>
                  <a:pt x="711" y="766"/>
                </a:lnTo>
                <a:lnTo>
                  <a:pt x="763" y="779"/>
                </a:lnTo>
                <a:lnTo>
                  <a:pt x="814" y="790"/>
                </a:lnTo>
                <a:lnTo>
                  <a:pt x="866" y="799"/>
                </a:lnTo>
                <a:lnTo>
                  <a:pt x="918" y="807"/>
                </a:lnTo>
                <a:lnTo>
                  <a:pt x="973" y="812"/>
                </a:lnTo>
                <a:lnTo>
                  <a:pt x="1029" y="814"/>
                </a:lnTo>
                <a:lnTo>
                  <a:pt x="1085" y="816"/>
                </a:lnTo>
                <a:lnTo>
                  <a:pt x="1204" y="816"/>
                </a:lnTo>
                <a:lnTo>
                  <a:pt x="1291" y="813"/>
                </a:lnTo>
                <a:lnTo>
                  <a:pt x="1375" y="805"/>
                </a:lnTo>
                <a:lnTo>
                  <a:pt x="1458" y="793"/>
                </a:lnTo>
                <a:lnTo>
                  <a:pt x="1537" y="776"/>
                </a:lnTo>
                <a:lnTo>
                  <a:pt x="1613" y="756"/>
                </a:lnTo>
                <a:lnTo>
                  <a:pt x="1688" y="729"/>
                </a:lnTo>
                <a:lnTo>
                  <a:pt x="1764" y="699"/>
                </a:lnTo>
                <a:lnTo>
                  <a:pt x="1831" y="665"/>
                </a:lnTo>
                <a:lnTo>
                  <a:pt x="1895" y="629"/>
                </a:lnTo>
                <a:lnTo>
                  <a:pt x="1959" y="587"/>
                </a:lnTo>
                <a:lnTo>
                  <a:pt x="2014" y="542"/>
                </a:lnTo>
                <a:lnTo>
                  <a:pt x="2070" y="494"/>
                </a:lnTo>
                <a:lnTo>
                  <a:pt x="2118" y="443"/>
                </a:lnTo>
                <a:lnTo>
                  <a:pt x="2161" y="388"/>
                </a:lnTo>
                <a:lnTo>
                  <a:pt x="2197" y="332"/>
                </a:lnTo>
                <a:lnTo>
                  <a:pt x="2229" y="272"/>
                </a:lnTo>
                <a:lnTo>
                  <a:pt x="2483" y="272"/>
                </a:lnTo>
                <a:lnTo>
                  <a:pt x="2229" y="0"/>
                </a:lnTo>
                <a:lnTo>
                  <a:pt x="1851" y="272"/>
                </a:lnTo>
                <a:lnTo>
                  <a:pt x="2106" y="272"/>
                </a:lnTo>
                <a:lnTo>
                  <a:pt x="2078" y="329"/>
                </a:lnTo>
                <a:lnTo>
                  <a:pt x="2042" y="383"/>
                </a:lnTo>
                <a:lnTo>
                  <a:pt x="2002" y="435"/>
                </a:lnTo>
                <a:lnTo>
                  <a:pt x="1959" y="485"/>
                </a:lnTo>
                <a:lnTo>
                  <a:pt x="1907" y="531"/>
                </a:lnTo>
                <a:lnTo>
                  <a:pt x="1855" y="575"/>
                </a:lnTo>
                <a:lnTo>
                  <a:pt x="1796" y="616"/>
                </a:lnTo>
                <a:lnTo>
                  <a:pt x="1736" y="652"/>
                </a:lnTo>
                <a:lnTo>
                  <a:pt x="1673" y="686"/>
                </a:lnTo>
                <a:lnTo>
                  <a:pt x="1601" y="716"/>
                </a:lnTo>
                <a:lnTo>
                  <a:pt x="1534" y="742"/>
                </a:lnTo>
                <a:lnTo>
                  <a:pt x="1458" y="766"/>
                </a:lnTo>
                <a:lnTo>
                  <a:pt x="1383" y="784"/>
                </a:lnTo>
                <a:lnTo>
                  <a:pt x="1307" y="799"/>
                </a:lnTo>
                <a:lnTo>
                  <a:pt x="1224" y="809"/>
                </a:lnTo>
                <a:lnTo>
                  <a:pt x="1144" y="814"/>
                </a:lnTo>
                <a:lnTo>
                  <a:pt x="1093" y="812"/>
                </a:lnTo>
                <a:lnTo>
                  <a:pt x="1037" y="807"/>
                </a:lnTo>
                <a:lnTo>
                  <a:pt x="985" y="799"/>
                </a:lnTo>
                <a:lnTo>
                  <a:pt x="934" y="791"/>
                </a:lnTo>
                <a:lnTo>
                  <a:pt x="886" y="780"/>
                </a:lnTo>
                <a:lnTo>
                  <a:pt x="834" y="767"/>
                </a:lnTo>
                <a:lnTo>
                  <a:pt x="787" y="754"/>
                </a:lnTo>
                <a:lnTo>
                  <a:pt x="743" y="739"/>
                </a:lnTo>
                <a:lnTo>
                  <a:pt x="695" y="722"/>
                </a:lnTo>
                <a:lnTo>
                  <a:pt x="652" y="702"/>
                </a:lnTo>
                <a:lnTo>
                  <a:pt x="608" y="682"/>
                </a:lnTo>
                <a:lnTo>
                  <a:pt x="568" y="660"/>
                </a:lnTo>
                <a:lnTo>
                  <a:pt x="528" y="638"/>
                </a:lnTo>
                <a:lnTo>
                  <a:pt x="489" y="613"/>
                </a:lnTo>
                <a:lnTo>
                  <a:pt x="417" y="561"/>
                </a:lnTo>
                <a:lnTo>
                  <a:pt x="350" y="503"/>
                </a:lnTo>
                <a:lnTo>
                  <a:pt x="290" y="442"/>
                </a:lnTo>
                <a:lnTo>
                  <a:pt x="242" y="376"/>
                </a:lnTo>
                <a:lnTo>
                  <a:pt x="199" y="306"/>
                </a:lnTo>
                <a:lnTo>
                  <a:pt x="163" y="234"/>
                </a:lnTo>
                <a:lnTo>
                  <a:pt x="139" y="158"/>
                </a:lnTo>
                <a:lnTo>
                  <a:pt x="123" y="80"/>
                </a:lnTo>
                <a:lnTo>
                  <a:pt x="119" y="0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AR"/>
          </a:p>
        </p:txBody>
      </p:sp>
      <p:pic>
        <p:nvPicPr>
          <p:cNvPr id="30728" name="Picture 1035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70000" y="228600"/>
            <a:ext cx="6159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1036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03450" y="228600"/>
            <a:ext cx="6159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1037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94050" y="228600"/>
            <a:ext cx="61595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038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13225" y="228600"/>
            <a:ext cx="5873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2" name="Picture 1039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75250" y="228600"/>
            <a:ext cx="6159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3" name="Picture 1040"/>
          <p:cNvPicPr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65850" y="228600"/>
            <a:ext cx="6159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4" name="Picture 1041"/>
          <p:cNvPicPr>
            <a:picLocks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42175" y="228600"/>
            <a:ext cx="6064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4" name="Rectangle 1042"/>
          <p:cNvSpPr>
            <a:spLocks noChangeArrowheads="1"/>
          </p:cNvSpPr>
          <p:nvPr/>
        </p:nvSpPr>
        <p:spPr bwMode="auto">
          <a:xfrm>
            <a:off x="685800" y="7620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>
              <a:defRPr/>
            </a:pPr>
            <a:r>
              <a:rPr lang="es-ES_tradnl" sz="6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China y America Latina</a:t>
            </a:r>
          </a:p>
          <a:p>
            <a:pPr algn="ctr">
              <a:defRPr/>
            </a:pPr>
            <a:r>
              <a:rPr lang="en-US" altLang="zh-CN" sz="3600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SimSun" pitchFamily="2" charset="-122"/>
              </a:rPr>
              <a:t>Vinculos y la Complementacion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7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8" presetClass="entr" presetSubtype="1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8" presetClass="entr" presetSubtype="3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1" grpId="0" animBg="1"/>
      <p:bldP spid="75783" grpId="0" animBg="1"/>
      <p:bldP spid="75784" grpId="0" animBg="1"/>
      <p:bldP spid="75794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183880" cy="835536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CUALES SON Los </a:t>
            </a:r>
            <a:r>
              <a:rPr lang="en-US" sz="2800" dirty="0" err="1" smtClean="0"/>
              <a:t>Socios</a:t>
            </a:r>
            <a:r>
              <a:rPr lang="en-US" sz="2800" dirty="0" smtClean="0"/>
              <a:t> </a:t>
            </a:r>
            <a:r>
              <a:rPr lang="en-US" sz="2800" dirty="0" err="1" smtClean="0"/>
              <a:t>Comerciales</a:t>
            </a:r>
            <a:r>
              <a:rPr lang="en-US" sz="2800" dirty="0" smtClean="0"/>
              <a:t> de China</a:t>
            </a:r>
            <a:endParaRPr lang="es-AR" sz="2800" dirty="0"/>
          </a:p>
        </p:txBody>
      </p:sp>
      <p:pic>
        <p:nvPicPr>
          <p:cNvPr id="133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3"/>
            <a:ext cx="882938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928670"/>
          </a:xfrm>
        </p:spPr>
        <p:txBody>
          <a:bodyPr>
            <a:normAutofit/>
          </a:bodyPr>
          <a:lstStyle/>
          <a:p>
            <a:pPr algn="ctr"/>
            <a:r>
              <a:rPr lang="es-AR" altLang="zh-CN" sz="2400" dirty="0" smtClean="0"/>
              <a:t>Los Principales socios comerciales de china</a:t>
            </a:r>
            <a:endParaRPr lang="zh-CN" altLang="en-US" sz="2400" dirty="0"/>
          </a:p>
        </p:txBody>
      </p:sp>
      <p:pic>
        <p:nvPicPr>
          <p:cNvPr id="1003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709977"/>
            <a:ext cx="8572560" cy="6007412"/>
          </a:xfrm>
          <a:prstGeom prst="rect">
            <a:avLst/>
          </a:prstGeom>
          <a:gradFill>
            <a:gsLst>
              <a:gs pos="3200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1357290" y="1357298"/>
            <a:ext cx="1214446" cy="857256"/>
          </a:xfrm>
          <a:prstGeom prst="ellipse">
            <a:avLst/>
          </a:prstGeom>
          <a:solidFill>
            <a:srgbClr val="FF0000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Oval 5"/>
          <p:cNvSpPr/>
          <p:nvPr/>
        </p:nvSpPr>
        <p:spPr>
          <a:xfrm>
            <a:off x="785786" y="5715016"/>
            <a:ext cx="28575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s-AR" altLang="zh-CN" sz="2400" dirty="0" smtClean="0"/>
              <a:t>Las Principales potencias y sus socios</a:t>
            </a:r>
            <a:endParaRPr lang="zh-CN" altLang="en-US" sz="2400" dirty="0"/>
          </a:p>
        </p:txBody>
      </p:sp>
      <p:pic>
        <p:nvPicPr>
          <p:cNvPr id="993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00174"/>
            <a:ext cx="7572427" cy="3010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429132"/>
            <a:ext cx="752894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3357554" y="3857628"/>
            <a:ext cx="1071570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Oval 8"/>
          <p:cNvSpPr/>
          <p:nvPr/>
        </p:nvSpPr>
        <p:spPr>
          <a:xfrm>
            <a:off x="6000760" y="4500570"/>
            <a:ext cx="1000132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Oval 9"/>
          <p:cNvSpPr/>
          <p:nvPr/>
        </p:nvSpPr>
        <p:spPr>
          <a:xfrm>
            <a:off x="5929322" y="3357562"/>
            <a:ext cx="1143008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Oval 10"/>
          <p:cNvSpPr/>
          <p:nvPr/>
        </p:nvSpPr>
        <p:spPr>
          <a:xfrm>
            <a:off x="3286116" y="4500570"/>
            <a:ext cx="1285884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Oval 11"/>
          <p:cNvSpPr/>
          <p:nvPr/>
        </p:nvSpPr>
        <p:spPr>
          <a:xfrm>
            <a:off x="5786446" y="2928934"/>
            <a:ext cx="1928826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Oval 12"/>
          <p:cNvSpPr/>
          <p:nvPr/>
        </p:nvSpPr>
        <p:spPr>
          <a:xfrm>
            <a:off x="3071802" y="2428868"/>
            <a:ext cx="2286016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Título"/>
          <p:cNvSpPr>
            <a:spLocks noGrp="1"/>
          </p:cNvSpPr>
          <p:nvPr>
            <p:ph type="title"/>
          </p:nvPr>
        </p:nvSpPr>
        <p:spPr>
          <a:xfrm>
            <a:off x="482600" y="276225"/>
            <a:ext cx="8183563" cy="5016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z="2500" smtClean="0">
                <a:solidFill>
                  <a:srgbClr val="FF3300"/>
                </a:solidFill>
                <a:ea typeface="宋体" pitchFamily="2" charset="-122"/>
              </a:rPr>
              <a:t>Cuales son los Socios Comerciales de America Latina??</a:t>
            </a:r>
            <a:endParaRPr lang="es-AR" altLang="zh-CN" sz="2500" smtClean="0">
              <a:solidFill>
                <a:srgbClr val="FF3300"/>
              </a:solidFill>
              <a:ea typeface="宋体" pitchFamily="2" charset="-122"/>
            </a:endParaRPr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2">
            <a:lum bright="14000" contrast="28000"/>
          </a:blip>
          <a:srcRect/>
          <a:stretch>
            <a:fillRect/>
          </a:stretch>
        </p:blipFill>
        <p:spPr bwMode="auto">
          <a:xfrm>
            <a:off x="0" y="1341438"/>
            <a:ext cx="91440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0"/>
            <a:ext cx="8496944" cy="151216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s-ES_tradnl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 Relación  Comercial</a:t>
            </a:r>
            <a:r>
              <a:rPr lang="es-ES_tradnl" sz="5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_tradnl" sz="5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s-ES_tradnl" sz="3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entre Asia y </a:t>
            </a:r>
            <a:r>
              <a:rPr lang="es-ES_tradnl" sz="32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America</a:t>
            </a:r>
            <a:r>
              <a:rPr lang="es-ES_tradnl" sz="3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Latina</a:t>
            </a:r>
            <a:endParaRPr lang="en-US" altLang="zh-CN" sz="3200" dirty="0">
              <a:solidFill>
                <a:schemeClr val="tx1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51520" y="2348880"/>
            <a:ext cx="8640960" cy="402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indent="-265176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s-ES" dirty="0" smtClean="0"/>
              <a:t>Rasgos destacados de la </a:t>
            </a:r>
            <a:r>
              <a:rPr lang="es-ES" b="1" u="sng" dirty="0" smtClean="0"/>
              <a:t>plataforma </a:t>
            </a:r>
            <a:r>
              <a:rPr lang="es-ES" b="1" u="sng" dirty="0"/>
              <a:t>comercial regional asiática</a:t>
            </a:r>
            <a:r>
              <a:rPr lang="es-ES" dirty="0">
                <a:solidFill>
                  <a:schemeClr val="accent2"/>
                </a:solidFill>
              </a:rPr>
              <a:t>:</a:t>
            </a:r>
          </a:p>
          <a:p>
            <a:pPr marL="265176" indent="-265176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s-ES" dirty="0">
              <a:solidFill>
                <a:schemeClr val="accent2"/>
              </a:solidFill>
            </a:endParaRPr>
          </a:p>
          <a:p>
            <a:pPr marL="265176" indent="-265176" fontAlgn="auto">
              <a:lnSpc>
                <a:spcPct val="80000"/>
              </a:lnSpc>
              <a:spcAft>
                <a:spcPts val="0"/>
              </a:spcAft>
              <a:buClr>
                <a:srgbClr val="9900CC"/>
              </a:buClr>
              <a:buSzPct val="130000"/>
              <a:buFont typeface="Wingdings 2"/>
              <a:buChar char=""/>
              <a:defRPr/>
            </a:pPr>
            <a:r>
              <a:rPr lang="es-ES" dirty="0"/>
              <a:t>Gran presencia de comercio </a:t>
            </a:r>
            <a:r>
              <a:rPr lang="es-ES" b="1" u="sng" dirty="0" err="1" smtClean="0"/>
              <a:t>intra</a:t>
            </a:r>
            <a:r>
              <a:rPr lang="es-ES" b="1" u="sng" dirty="0" smtClean="0"/>
              <a:t>-industrial</a:t>
            </a:r>
            <a:r>
              <a:rPr lang="es-ES" dirty="0" smtClean="0"/>
              <a:t> </a:t>
            </a:r>
            <a:r>
              <a:rPr lang="es-ES" dirty="0"/>
              <a:t>en los intercambios </a:t>
            </a:r>
            <a:r>
              <a:rPr lang="es-ES" dirty="0" err="1"/>
              <a:t>intra</a:t>
            </a:r>
            <a:r>
              <a:rPr lang="es-ES" dirty="0"/>
              <a:t>-asiáticos.</a:t>
            </a:r>
          </a:p>
          <a:p>
            <a:pPr marL="265176" indent="-265176" fontAlgn="auto">
              <a:lnSpc>
                <a:spcPct val="80000"/>
              </a:lnSpc>
              <a:spcAft>
                <a:spcPts val="0"/>
              </a:spcAft>
              <a:buClr>
                <a:srgbClr val="9900CC"/>
              </a:buClr>
              <a:buSzPct val="130000"/>
              <a:buFont typeface="Wingdings 2"/>
              <a:buChar char=""/>
              <a:defRPr/>
            </a:pPr>
            <a:endParaRPr lang="es-ES" dirty="0"/>
          </a:p>
          <a:p>
            <a:pPr marL="265176" indent="-265176" fontAlgn="auto">
              <a:lnSpc>
                <a:spcPct val="80000"/>
              </a:lnSpc>
              <a:spcAft>
                <a:spcPts val="0"/>
              </a:spcAft>
              <a:buClr>
                <a:srgbClr val="9900CC"/>
              </a:buClr>
              <a:buSzPct val="130000"/>
              <a:buFont typeface="Wingdings 2"/>
              <a:buChar char=""/>
              <a:defRPr/>
            </a:pPr>
            <a:r>
              <a:rPr lang="es-ES" dirty="0"/>
              <a:t>Proceso que se acompaña de una importante integración vertical en la cadena de valor, donde participan empresas multinacionales.</a:t>
            </a:r>
          </a:p>
          <a:p>
            <a:pPr marL="265176" indent="-265176" fontAlgn="auto">
              <a:lnSpc>
                <a:spcPct val="80000"/>
              </a:lnSpc>
              <a:spcAft>
                <a:spcPts val="0"/>
              </a:spcAft>
              <a:buClr>
                <a:srgbClr val="9900CC"/>
              </a:buClr>
              <a:buSzPct val="130000"/>
              <a:buFont typeface="Wingdings 2"/>
              <a:buChar char=""/>
              <a:defRPr/>
            </a:pPr>
            <a:endParaRPr lang="es-ES" dirty="0"/>
          </a:p>
          <a:p>
            <a:pPr marL="265176" indent="-265176" fontAlgn="auto">
              <a:lnSpc>
                <a:spcPct val="80000"/>
              </a:lnSpc>
              <a:spcAft>
                <a:spcPts val="0"/>
              </a:spcAft>
              <a:buClr>
                <a:srgbClr val="9900CC"/>
              </a:buClr>
              <a:buSzPct val="130000"/>
              <a:buFont typeface="Wingdings 2"/>
              <a:buChar char=""/>
              <a:defRPr/>
            </a:pPr>
            <a:r>
              <a:rPr lang="es-ES" dirty="0"/>
              <a:t>El auge comercial se produce al margen de los acuerdos regionales de libre comercio</a:t>
            </a:r>
            <a:r>
              <a:rPr lang="es-ES" dirty="0" smtClean="0"/>
              <a:t>.</a:t>
            </a:r>
          </a:p>
          <a:p>
            <a:pPr algn="ctr"/>
            <a:r>
              <a:rPr lang="es-ES" b="1" dirty="0" smtClean="0"/>
              <a:t>China </a:t>
            </a:r>
            <a:r>
              <a:rPr lang="es-ES" b="1" dirty="0"/>
              <a:t>con rol central como origen y destino de los flujos comerciales</a:t>
            </a:r>
            <a:r>
              <a:rPr lang="es-ES" b="1" dirty="0" smtClean="0"/>
              <a:t>.</a:t>
            </a:r>
            <a:r>
              <a:rPr lang="es-ES" b="1" dirty="0" smtClean="0">
                <a:solidFill>
                  <a:schemeClr val="accent2"/>
                </a:solidFill>
              </a:rPr>
              <a:t> </a:t>
            </a:r>
          </a:p>
          <a:p>
            <a:r>
              <a:rPr lang="es-ES" dirty="0" smtClean="0">
                <a:solidFill>
                  <a:schemeClr val="accent2"/>
                </a:solidFill>
              </a:rPr>
              <a:t>	</a:t>
            </a:r>
            <a:r>
              <a:rPr lang="es-ES" dirty="0" smtClean="0"/>
              <a:t>Con China a la cabeza, los países asiáticos se incorporan a las cadenas de distribución de las grandes empresas multinacionales que se han localizado por </a:t>
            </a:r>
            <a:r>
              <a:rPr lang="es-ES" b="1" dirty="0" smtClean="0"/>
              <a:t>el bajo costo de la mano de obra y el gran mercado potencial de China.</a:t>
            </a:r>
          </a:p>
          <a:p>
            <a:r>
              <a:rPr lang="es-ES" dirty="0" smtClean="0"/>
              <a:t>	Para estas empresas, China es una opción no solo en el sector de productos de bajo contenido tecnológico, sino fundamentalmente en el de nuevos productos de tecnología avanzada.</a:t>
            </a:r>
            <a:endParaRPr lang="es-AR" dirty="0"/>
          </a:p>
        </p:txBody>
      </p:sp>
      <p:pic>
        <p:nvPicPr>
          <p:cNvPr id="71682" name="Picture 2" descr="http://www.sinembargo.mx/wp-content/uploads/2012/06/china_mexic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268760"/>
            <a:ext cx="3499892" cy="9361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124744"/>
            <a:ext cx="8280598" cy="547245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rgbClr val="9900CC"/>
              </a:buClr>
              <a:buSzPct val="130000"/>
              <a:buFont typeface="Wingdings" pitchFamily="2" charset="2"/>
              <a:buChar char="q"/>
            </a:pPr>
            <a:endParaRPr lang="es-ES" sz="1800" b="1" dirty="0" smtClean="0">
              <a:solidFill>
                <a:schemeClr val="accent2"/>
              </a:solidFill>
            </a:endParaRPr>
          </a:p>
          <a:p>
            <a:pPr marL="347472" indent="-347472">
              <a:lnSpc>
                <a:spcPct val="80000"/>
              </a:lnSpc>
              <a:spcBef>
                <a:spcPts val="480"/>
              </a:spcBef>
              <a:buClr>
                <a:srgbClr val="9900CC"/>
              </a:buClr>
              <a:buSzPct val="130000"/>
              <a:buFont typeface="Wingdings"/>
              <a:buChar char="q"/>
            </a:pPr>
            <a:r>
              <a:rPr lang="es-ES" sz="2000" b="1" dirty="0" smtClean="0"/>
              <a:t>En 2016, China ha tenido una participación del 39% en el crecimiento económico mundial </a:t>
            </a:r>
            <a:r>
              <a:rPr lang="es-ES" sz="2000" b="1" dirty="0" smtClean="0"/>
              <a:t>,</a:t>
            </a:r>
            <a:r>
              <a:rPr lang="es-ES" sz="2000" b="1" dirty="0" smtClean="0"/>
              <a:t>un aumento de 14,2 puntos porcentuales con respecto a 2015</a:t>
            </a:r>
            <a:endParaRPr lang="zh-CN" altLang="en-US" sz="2000" dirty="0" smtClean="0"/>
          </a:p>
          <a:p>
            <a:pPr>
              <a:lnSpc>
                <a:spcPct val="80000"/>
              </a:lnSpc>
              <a:buClr>
                <a:srgbClr val="9900CC"/>
              </a:buClr>
              <a:buSzPct val="130000"/>
              <a:buNone/>
            </a:pPr>
            <a:endParaRPr lang="es-ES" sz="2000" b="1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Clr>
                <a:srgbClr val="9900CC"/>
              </a:buClr>
              <a:buSzPct val="130000"/>
              <a:buFont typeface="Wingdings" pitchFamily="2" charset="2"/>
              <a:buChar char="q"/>
            </a:pPr>
            <a:r>
              <a:rPr lang="es-ES" sz="2000" b="1" dirty="0" smtClean="0">
                <a:solidFill>
                  <a:schemeClr val="tx1"/>
                </a:solidFill>
              </a:rPr>
              <a:t>Es una presencia comercial vinculada a empresas multinacionales establecidas en China (tanto de EU, EUA, </a:t>
            </a:r>
            <a:r>
              <a:rPr lang="es-ES" sz="2000" b="1" dirty="0" smtClean="0">
                <a:solidFill>
                  <a:schemeClr val="tx1"/>
                </a:solidFill>
              </a:rPr>
              <a:t>Japón y otros </a:t>
            </a:r>
            <a:r>
              <a:rPr lang="es-ES" sz="2000" b="1" dirty="0" err="1" smtClean="0">
                <a:solidFill>
                  <a:schemeClr val="tx1"/>
                </a:solidFill>
              </a:rPr>
              <a:t>asiaticos</a:t>
            </a:r>
            <a:r>
              <a:rPr lang="es-ES" sz="2000" b="1" dirty="0" smtClean="0">
                <a:solidFill>
                  <a:schemeClr val="tx1"/>
                </a:solidFill>
              </a:rPr>
              <a:t>)</a:t>
            </a:r>
            <a:r>
              <a:rPr lang="es-ES" sz="2000" b="1" dirty="0" smtClean="0">
                <a:solidFill>
                  <a:schemeClr val="tx1"/>
                </a:solidFill>
              </a:rPr>
              <a:t>.</a:t>
            </a:r>
            <a:endParaRPr lang="es-ES" sz="2000" b="1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Clr>
                <a:srgbClr val="9900CC"/>
              </a:buClr>
              <a:buSzPct val="130000"/>
              <a:buFont typeface="Wingdings" pitchFamily="2" charset="2"/>
              <a:buChar char="q"/>
            </a:pPr>
            <a:endParaRPr lang="es-ES" sz="2000" b="1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Clr>
                <a:srgbClr val="9900CC"/>
              </a:buClr>
              <a:buSzPct val="130000"/>
              <a:buFont typeface="Wingdings" pitchFamily="2" charset="2"/>
              <a:buChar char="q"/>
            </a:pPr>
            <a:r>
              <a:rPr lang="es-ES" sz="2000" b="1" dirty="0" smtClean="0">
                <a:solidFill>
                  <a:schemeClr val="tx1"/>
                </a:solidFill>
              </a:rPr>
              <a:t>De las 500 mayores multinacionales del mundo, cerca de 450 han realizado inversiones en China. Se estima que 2/3 partes de las empresas extranjeras implantadas en China han logrado ganancias, y las 2/5 partes de las multinacionales han tenido beneficios superiores al promedio internacional. </a:t>
            </a:r>
          </a:p>
          <a:p>
            <a:pPr>
              <a:lnSpc>
                <a:spcPct val="80000"/>
              </a:lnSpc>
              <a:buClr>
                <a:srgbClr val="9900CC"/>
              </a:buClr>
              <a:buSzPct val="130000"/>
              <a:buNone/>
            </a:pPr>
            <a:endParaRPr lang="es-ES" sz="2000" b="1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Clr>
                <a:srgbClr val="9900CC"/>
              </a:buClr>
              <a:buSzPct val="130000"/>
              <a:buFont typeface="Wingdings" pitchFamily="2" charset="2"/>
              <a:buChar char="q"/>
            </a:pPr>
            <a:r>
              <a:rPr lang="es-ES" sz="2000" b="1" dirty="0" smtClean="0">
                <a:solidFill>
                  <a:schemeClr val="tx1"/>
                </a:solidFill>
              </a:rPr>
              <a:t>2030, primera potencia mundial, desplazando a EEUU y Alemania.</a:t>
            </a:r>
          </a:p>
          <a:p>
            <a:pPr>
              <a:lnSpc>
                <a:spcPct val="80000"/>
              </a:lnSpc>
              <a:buClr>
                <a:srgbClr val="9900CC"/>
              </a:buClr>
              <a:buSzPct val="130000"/>
              <a:buFont typeface="Wingdings" pitchFamily="2" charset="2"/>
              <a:buChar char="q"/>
            </a:pPr>
            <a:endParaRPr lang="es-ES" sz="2000" b="1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Clr>
                <a:srgbClr val="9900CC"/>
              </a:buClr>
              <a:buSzPct val="130000"/>
              <a:buFont typeface="Wingdings" pitchFamily="2" charset="2"/>
              <a:buChar char="q"/>
            </a:pPr>
            <a:r>
              <a:rPr lang="es-ES" sz="2000" b="1" dirty="0" smtClean="0">
                <a:solidFill>
                  <a:schemeClr val="tx1"/>
                </a:solidFill>
              </a:rPr>
              <a:t>60% de las exportaciones totales chinas tienen origen en estas multinacionales, si hablamos  de productos tecnológicos dicho porcentaje llega al 90%.</a:t>
            </a:r>
          </a:p>
          <a:p>
            <a:pPr>
              <a:lnSpc>
                <a:spcPct val="80000"/>
              </a:lnSpc>
              <a:buClr>
                <a:srgbClr val="9900CC"/>
              </a:buClr>
              <a:buSzPct val="130000"/>
              <a:buFont typeface="Wingdings" pitchFamily="2" charset="2"/>
              <a:buNone/>
            </a:pPr>
            <a:endParaRPr lang="es-ES" sz="1800" b="1" dirty="0" smtClean="0">
              <a:solidFill>
                <a:schemeClr val="accent2"/>
              </a:solidFill>
            </a:endParaRPr>
          </a:p>
        </p:txBody>
      </p:sp>
      <p:pic>
        <p:nvPicPr>
          <p:cNvPr id="44035" name="Picture 4" descr="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404664"/>
            <a:ext cx="90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6286520"/>
          </a:xfrm>
        </p:spPr>
        <p:txBody>
          <a:bodyPr>
            <a:noAutofit/>
          </a:bodyPr>
          <a:lstStyle/>
          <a:p>
            <a:pPr algn="ctr"/>
            <a:r>
              <a:rPr lang="es-ES" sz="16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 informe de la </a:t>
            </a:r>
            <a:r>
              <a:rPr lang="es-ES" sz="1600" b="1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Cepal</a:t>
            </a:r>
            <a:r>
              <a:rPr lang="es-ES" sz="16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señaló que el comercio de bienes entre América Latina y el Caribe y China se multiplicó 22 veces desde 2000 y alcanzó su máximo histórico en 2013 tras lo cual ha experimentado dos años consecutivos de caídas.</a:t>
            </a:r>
          </a:p>
          <a:p>
            <a:pPr algn="ctr"/>
            <a:endParaRPr lang="es-ES" sz="1600" b="1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s-ES" sz="16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 90% del comercio asiático con la región lo protagonizan China, Japón, Corea del Sur e India. Del lado latinoamericano, el 80% se lo reparten Brasil, México, Chile y Argentina.</a:t>
            </a:r>
          </a:p>
          <a:p>
            <a:pPr algn="ctr"/>
            <a:endParaRPr lang="es-ES" sz="1600" b="1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s-ES" sz="16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América Latina mantiene a Asia como su segundo socio a nivel mundial, con un 21% del total de sus exportaciones e importaciones, detrás del 34% con Estados Unidos.</a:t>
            </a:r>
          </a:p>
          <a:p>
            <a:pPr algn="ctr"/>
            <a:endParaRPr lang="es-ES" sz="1600" b="1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s-ES" sz="16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China desplazó en 2014 a la Unión Europea como el segundo socio comercial de la región, la canasta exportadora de América Latina y el Caribe hacia el gigante asiático es mucho menos sofisticada que la que muestra hacia el resto del mundo: solo cinco productos representaron el 69% del valor de los envíos regionales a China en 2015.</a:t>
            </a:r>
          </a:p>
          <a:p>
            <a:pPr algn="ctr"/>
            <a:endParaRPr lang="es-ES" sz="1600" b="1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s-ES" sz="16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pesar de “profundos cambios estructurales” en ambas regiones, el aumento sostenido del comercio bilateral “sigue estando dominado claramente por las materias primas”.</a:t>
            </a:r>
          </a:p>
          <a:p>
            <a:pPr algn="ctr"/>
            <a:endParaRPr lang="es-ES" sz="1600" b="1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s-ES" sz="16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“La severa falta de recursos de Asia, y su acentuada ventaja competitiva en manufacturas sugiere claramente que ese comercio (…) dominará la relación durante décadas.</a:t>
            </a:r>
          </a:p>
          <a:p>
            <a:pPr algn="ctr"/>
            <a:endParaRPr lang="es-ES" sz="1600" b="1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s-ES" sz="16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Desde 2004, países de ambas regiones han negociado 18 acuerdos de libre comercio, otros cuatro adicionales ya han sido firmados, mientras ocho se encuentran en fase de negociación.</a:t>
            </a:r>
          </a:p>
          <a:p>
            <a:pPr algn="ctr"/>
            <a:endParaRPr lang="es-AR" sz="1600" b="1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Caracteristicas</a:t>
            </a:r>
            <a:r>
              <a:rPr lang="en-US" sz="2800" b="1" dirty="0" smtClean="0">
                <a:solidFill>
                  <a:srgbClr val="FF0000"/>
                </a:solidFill>
              </a:rPr>
              <a:t> del </a:t>
            </a:r>
            <a:r>
              <a:rPr lang="en-US" sz="2800" b="1" dirty="0" err="1" smtClean="0">
                <a:solidFill>
                  <a:srgbClr val="FF0000"/>
                </a:solidFill>
              </a:rPr>
              <a:t>Comercio</a:t>
            </a:r>
            <a:r>
              <a:rPr lang="en-US" sz="2800" b="1" dirty="0" smtClean="0">
                <a:solidFill>
                  <a:srgbClr val="FF0000"/>
                </a:solidFill>
              </a:rPr>
              <a:t> entre China y America Latina</a:t>
            </a:r>
            <a:endParaRPr lang="es-AR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071546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2800" b="1" dirty="0" smtClean="0">
                <a:solidFill>
                  <a:schemeClr val="tx1"/>
                </a:solidFill>
                <a:effectLst/>
                <a:latin typeface="Garamond" pitchFamily="18" charset="0"/>
              </a:rPr>
              <a:t>Principales Socios Comerciales Latinoamericanos</a:t>
            </a:r>
            <a:endParaRPr lang="es-ES" sz="2800" dirty="0">
              <a:solidFill>
                <a:srgbClr val="220892"/>
              </a:solidFill>
              <a:effectLst/>
              <a:latin typeface="Garamond" pitchFamily="18" charset="0"/>
            </a:endParaRPr>
          </a:p>
        </p:txBody>
      </p:sp>
      <p:sp>
        <p:nvSpPr>
          <p:cNvPr id="47108" name="Rectangle 5"/>
          <p:cNvSpPr>
            <a:spLocks noChangeArrowheads="1"/>
          </p:cNvSpPr>
          <p:nvPr/>
        </p:nvSpPr>
        <p:spPr bwMode="auto">
          <a:xfrm>
            <a:off x="7308850" y="6165850"/>
            <a:ext cx="10175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000">
                <a:latin typeface="Tahoma" pitchFamily="34" charset="0"/>
              </a:rPr>
              <a:t>Fuente: ECLAC</a:t>
            </a:r>
          </a:p>
        </p:txBody>
      </p:sp>
      <p:pic>
        <p:nvPicPr>
          <p:cNvPr id="12697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12110"/>
            <a:ext cx="9144000" cy="574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n-US" altLang="zh-CN" sz="2400" dirty="0" err="1" smtClean="0"/>
              <a:t>Participacion</a:t>
            </a:r>
            <a:r>
              <a:rPr lang="en-US" altLang="zh-CN" sz="2400" dirty="0" smtClean="0"/>
              <a:t> china en </a:t>
            </a:r>
            <a:r>
              <a:rPr lang="en-US" altLang="zh-CN" sz="2400" dirty="0" err="1" smtClean="0"/>
              <a:t>las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exportaciones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latinoamericanas</a:t>
            </a:r>
            <a:endParaRPr lang="zh-CN" altLang="en-US" sz="2400" dirty="0"/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8696325" cy="5643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969" y="357166"/>
            <a:ext cx="8602311" cy="616893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60351"/>
            <a:ext cx="7772400" cy="1080418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24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Breve Historia de relaciones entre los dos Continentes</a:t>
            </a:r>
            <a:endParaRPr lang="en-US" altLang="zh-CN" sz="2400" dirty="0">
              <a:solidFill>
                <a:schemeClr val="tx1"/>
              </a:solidFill>
              <a:effectLst/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graphicFrame>
        <p:nvGraphicFramePr>
          <p:cNvPr id="188419" name="Object 3"/>
          <p:cNvGraphicFramePr>
            <a:graphicFrameLocks noChangeAspect="1"/>
          </p:cNvGraphicFramePr>
          <p:nvPr/>
        </p:nvGraphicFramePr>
        <p:xfrm>
          <a:off x="571472" y="1643050"/>
          <a:ext cx="8134623" cy="4218925"/>
        </p:xfrm>
        <a:graphic>
          <a:graphicData uri="http://schemas.openxmlformats.org/presentationml/2006/ole">
            <p:oleObj spid="_x0000_s76802" name="Picture" r:id="rId3" imgW="2743200" imgH="1381680" progId="Word.Picture.8">
              <p:embed/>
            </p:oleObj>
          </a:graphicData>
        </a:graphic>
      </p:graphicFrame>
      <p:sp>
        <p:nvSpPr>
          <p:cNvPr id="188420" name="Rectangle 4"/>
          <p:cNvSpPr>
            <a:spLocks noChangeArrowheads="1"/>
          </p:cNvSpPr>
          <p:nvPr/>
        </p:nvSpPr>
        <p:spPr bwMode="auto">
          <a:xfrm>
            <a:off x="2285984" y="1000108"/>
            <a:ext cx="4694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_tradnl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Teorias</a:t>
            </a:r>
            <a:r>
              <a:rPr lang="es-ES_tradnl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sobre el Origen</a:t>
            </a:r>
            <a:r>
              <a:rPr lang="es-ES_tradnl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/>
            </a:r>
            <a:br>
              <a:rPr lang="es-ES_tradnl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r>
              <a:rPr lang="es-ES_tradnl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de los primeros pobladores americanos</a:t>
            </a:r>
            <a:endParaRPr lang="es-ES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graphicFrame>
        <p:nvGraphicFramePr>
          <p:cNvPr id="188421" name="Object 5"/>
          <p:cNvGraphicFramePr>
            <a:graphicFrameLocks noChangeAspect="1"/>
          </p:cNvGraphicFramePr>
          <p:nvPr/>
        </p:nvGraphicFramePr>
        <p:xfrm>
          <a:off x="1043608" y="5921896"/>
          <a:ext cx="7418759" cy="936104"/>
        </p:xfrm>
        <a:graphic>
          <a:graphicData uri="http://schemas.openxmlformats.org/presentationml/2006/ole">
            <p:oleObj spid="_x0000_s76803" name="Document" r:id="rId4" imgW="6780600" imgH="1057320" progId="Word.Documen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88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926"/>
            <a:ext cx="8481120" cy="439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7219" name="Picture 3"/>
          <p:cNvPicPr>
            <a:picLocks noChangeAspect="1" noChangeArrowheads="1"/>
          </p:cNvPicPr>
          <p:nvPr/>
        </p:nvPicPr>
        <p:blipFill>
          <a:blip r:embed="rId3">
            <a:lum bright="-10000" contrast="18000"/>
          </a:blip>
          <a:srcRect/>
          <a:stretch>
            <a:fillRect/>
          </a:stretch>
        </p:blipFill>
        <p:spPr bwMode="auto">
          <a:xfrm>
            <a:off x="0" y="285728"/>
            <a:ext cx="9036856" cy="1071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3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642350" cy="1142984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AR" sz="2400" dirty="0" smtClean="0">
                <a:solidFill>
                  <a:schemeClr val="tx1"/>
                </a:solidFill>
              </a:rPr>
              <a:t>LA </a:t>
            </a:r>
            <a:r>
              <a:rPr lang="es-AR" sz="2400" dirty="0" smtClean="0">
                <a:solidFill>
                  <a:schemeClr val="tx1"/>
                </a:solidFill>
              </a:rPr>
              <a:t>DECADA EN QUE SE TRANSFORMA </a:t>
            </a:r>
            <a:r>
              <a:rPr lang="es-AR" sz="2400" dirty="0" smtClean="0">
                <a:solidFill>
                  <a:schemeClr val="tx1"/>
                </a:solidFill>
              </a:rPr>
              <a:t/>
            </a:r>
            <a:br>
              <a:rPr lang="es-AR" sz="2400" dirty="0" smtClean="0">
                <a:solidFill>
                  <a:schemeClr val="tx1"/>
                </a:solidFill>
              </a:rPr>
            </a:br>
            <a:r>
              <a:rPr lang="es-AR" sz="2700" dirty="0" smtClean="0">
                <a:solidFill>
                  <a:schemeClr val="tx1"/>
                </a:solidFill>
              </a:rPr>
              <a:t>El </a:t>
            </a:r>
            <a:r>
              <a:rPr lang="es-AR" sz="2700" dirty="0">
                <a:solidFill>
                  <a:schemeClr val="tx1"/>
                </a:solidFill>
              </a:rPr>
              <a:t>Comercio </a:t>
            </a:r>
            <a:r>
              <a:rPr lang="es-AR" sz="2700" dirty="0" smtClean="0">
                <a:solidFill>
                  <a:schemeClr val="tx1"/>
                </a:solidFill>
              </a:rPr>
              <a:t>Inter-regional </a:t>
            </a:r>
            <a:r>
              <a:rPr lang="es-AR" sz="2700" dirty="0">
                <a:solidFill>
                  <a:schemeClr val="tx1"/>
                </a:solidFill>
              </a:rPr>
              <a:t>de </a:t>
            </a:r>
            <a:r>
              <a:rPr lang="es-AR" sz="2700" dirty="0" smtClean="0">
                <a:solidFill>
                  <a:schemeClr val="tx1"/>
                </a:solidFill>
              </a:rPr>
              <a:t>Asia </a:t>
            </a:r>
            <a:r>
              <a:rPr lang="es-AR" sz="2700" dirty="0">
                <a:solidFill>
                  <a:schemeClr val="tx1"/>
                </a:solidFill>
              </a:rPr>
              <a:t>con </a:t>
            </a:r>
            <a:r>
              <a:rPr lang="es-AR" sz="2700" dirty="0" err="1">
                <a:solidFill>
                  <a:schemeClr val="tx1"/>
                </a:solidFill>
              </a:rPr>
              <a:t>America</a:t>
            </a:r>
            <a:r>
              <a:rPr lang="es-AR" sz="2700" dirty="0">
                <a:solidFill>
                  <a:schemeClr val="tx1"/>
                </a:solidFill>
              </a:rPr>
              <a:t> </a:t>
            </a:r>
            <a:r>
              <a:rPr lang="es-AR" sz="2700" dirty="0" smtClean="0">
                <a:solidFill>
                  <a:schemeClr val="tx1"/>
                </a:solidFill>
              </a:rPr>
              <a:t>Latina</a:t>
            </a:r>
            <a:r>
              <a:rPr lang="en-US" sz="2700" dirty="0" smtClean="0">
                <a:solidFill>
                  <a:schemeClr val="tx1"/>
                </a:solidFill>
              </a:rPr>
              <a:t>:</a:t>
            </a:r>
            <a:r>
              <a:rPr lang="es-AR" sz="2700" dirty="0" smtClean="0">
                <a:solidFill>
                  <a:schemeClr val="tx1"/>
                </a:solidFill>
              </a:rPr>
              <a:t> </a:t>
            </a:r>
            <a:r>
              <a:rPr lang="es-AR" sz="2700" dirty="0">
                <a:solidFill>
                  <a:schemeClr val="tx1"/>
                </a:solidFill>
              </a:rPr>
              <a:t>2000-2010</a:t>
            </a:r>
            <a:endParaRPr lang="es-ES" sz="2700" dirty="0">
              <a:solidFill>
                <a:schemeClr val="tx1"/>
              </a:solidFill>
            </a:endParaRPr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0" y="5340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250825" y="1254125"/>
            <a:ext cx="42545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s-E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Desde las Exportaciones  de AL hacia AP</a:t>
            </a:r>
            <a:r>
              <a:rPr lang="es-E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: </a:t>
            </a:r>
          </a:p>
          <a:p>
            <a:pPr>
              <a:defRPr/>
            </a:pPr>
            <a:endParaRPr lang="es-ES" sz="1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>
              <a:defRPr/>
            </a:pPr>
            <a:r>
              <a:rPr lang="es-ES" sz="1200" b="1" u="sng" dirty="0">
                <a:latin typeface="Verdana" pitchFamily="34" charset="0"/>
              </a:rPr>
              <a:t>-Asia Pacifico gana espacio</a:t>
            </a:r>
            <a:r>
              <a:rPr lang="es-ES" sz="1200" b="1" dirty="0">
                <a:latin typeface="Verdana" pitchFamily="34" charset="0"/>
              </a:rPr>
              <a:t>, desplazando a EEUU (de 60 a 40 % entre 2000 y 2010) y a UE (del 30 al 19 % entre 2000 y 2010).</a:t>
            </a:r>
          </a:p>
          <a:p>
            <a:pPr>
              <a:defRPr/>
            </a:pPr>
            <a:r>
              <a:rPr lang="es-ES" sz="1200" b="1" dirty="0">
                <a:latin typeface="Verdana" pitchFamily="34" charset="0"/>
              </a:rPr>
              <a:t>-Hay una Reorientación de exportaciones hacia AP: Chile (46%), Perú (27%), Brasil (26%), C. Rica (18%).    </a:t>
            </a:r>
          </a:p>
          <a:p>
            <a:pPr>
              <a:defRPr/>
            </a:pPr>
            <a:r>
              <a:rPr lang="es-ES" sz="1200" b="1" dirty="0">
                <a:latin typeface="Verdana" pitchFamily="34" charset="0"/>
              </a:rPr>
              <a:t>-El 92% de las Exportaciones de AL hacia AP provienen de 5 países: Brasil (35%), Chile (28%), Argentina (14%), México (9%) y Perú</a:t>
            </a:r>
          </a:p>
          <a:p>
            <a:pPr>
              <a:defRPr/>
            </a:pPr>
            <a:r>
              <a:rPr lang="es-ES" sz="1200" b="1" dirty="0">
                <a:latin typeface="Verdana" pitchFamily="34" charset="0"/>
              </a:rPr>
              <a:t>-</a:t>
            </a:r>
            <a:r>
              <a:rPr lang="es-ES" sz="1200" b="1" u="sng" dirty="0">
                <a:latin typeface="Verdana" pitchFamily="34" charset="0"/>
              </a:rPr>
              <a:t>El contenido tecnológico </a:t>
            </a:r>
            <a:r>
              <a:rPr lang="es-ES" sz="1200" b="1" dirty="0">
                <a:latin typeface="Verdana" pitchFamily="34" charset="0"/>
              </a:rPr>
              <a:t>de las  exportaciones de AL al AP es inferior al que exportamos a EE.UU. y a la UE.</a:t>
            </a:r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4643438" y="1331913"/>
            <a:ext cx="4500562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s-E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Desde las Importaciones de AL de AP</a:t>
            </a:r>
            <a:r>
              <a:rPr lang="es-ES" sz="1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r>
              <a:rPr lang="es-E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:</a:t>
            </a:r>
          </a:p>
          <a:p>
            <a:pPr>
              <a:defRPr/>
            </a:pPr>
            <a:endParaRPr lang="es-ES" sz="1200" b="1" dirty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>
              <a:defRPr/>
            </a:pPr>
            <a:r>
              <a:rPr lang="es-ES" altLang="ja-JP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MS PGothic" pitchFamily="34" charset="-128"/>
              </a:rPr>
              <a:t>-</a:t>
            </a:r>
            <a:r>
              <a:rPr lang="es-ES" altLang="ja-JP" sz="1200" b="1" dirty="0">
                <a:latin typeface="Verdana" pitchFamily="34" charset="0"/>
                <a:ea typeface="MS PGothic" pitchFamily="34" charset="-128"/>
              </a:rPr>
              <a:t>AL importa desde AP manufacturas de mediana y alta intensidad tecnológica.  </a:t>
            </a:r>
          </a:p>
          <a:p>
            <a:pPr>
              <a:defRPr/>
            </a:pPr>
            <a:r>
              <a:rPr lang="es-ES" altLang="ja-JP" sz="1200" b="1" dirty="0">
                <a:latin typeface="Verdana" pitchFamily="34" charset="0"/>
                <a:ea typeface="MS PGothic" pitchFamily="34" charset="-128"/>
              </a:rPr>
              <a:t>-El carácter inter-industrial de esta relación reduce el espacio para la diversificación de exportaciones con mayor valor agregado y una mayor presencia de empresas LA en las cadenas de valor asiáticas </a:t>
            </a:r>
          </a:p>
        </p:txBody>
      </p:sp>
      <p:sp>
        <p:nvSpPr>
          <p:cNvPr id="148486" name="Rectangle 6"/>
          <p:cNvSpPr>
            <a:spLocks noChangeArrowheads="1"/>
          </p:cNvSpPr>
          <p:nvPr/>
        </p:nvSpPr>
        <p:spPr bwMode="auto">
          <a:xfrm>
            <a:off x="250825" y="4281488"/>
            <a:ext cx="4321175" cy="212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Consecuencias</a:t>
            </a:r>
          </a:p>
          <a:p>
            <a:pPr>
              <a:defRPr/>
            </a:pPr>
            <a:r>
              <a:rPr lang="es-E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De China como socio comercial de AL:</a:t>
            </a:r>
          </a:p>
          <a:p>
            <a:pPr>
              <a:defRPr/>
            </a:pPr>
            <a:r>
              <a:rPr lang="es-ES" sz="1200" b="1" dirty="0">
                <a:latin typeface="Verdana" pitchFamily="34" charset="0"/>
              </a:rPr>
              <a:t>- Desplazo a </a:t>
            </a:r>
            <a:r>
              <a:rPr lang="es-ES" sz="1200" b="1" dirty="0" smtClean="0">
                <a:latin typeface="Verdana" pitchFamily="34" charset="0"/>
              </a:rPr>
              <a:t>Japón  </a:t>
            </a:r>
            <a:r>
              <a:rPr lang="es-ES" sz="1200" b="1" dirty="0">
                <a:latin typeface="Verdana" pitchFamily="34" charset="0"/>
              </a:rPr>
              <a:t>como principal socio en Asia Pacifico.</a:t>
            </a:r>
          </a:p>
          <a:p>
            <a:pPr>
              <a:defRPr/>
            </a:pPr>
            <a:r>
              <a:rPr lang="es-ES" sz="1200" b="1" dirty="0">
                <a:latin typeface="Verdana" pitchFamily="34" charset="0"/>
              </a:rPr>
              <a:t>- Desplazará a la UE como segundo destino de las exportaciones de la región y como origen de importaciones.</a:t>
            </a:r>
          </a:p>
          <a:p>
            <a:pPr>
              <a:defRPr/>
            </a:pPr>
            <a:r>
              <a:rPr lang="es-ES" sz="1200" b="1" dirty="0">
                <a:latin typeface="Verdana" pitchFamily="34" charset="0"/>
              </a:rPr>
              <a:t>- Como destino de sus exportaciones, ocupa entre el </a:t>
            </a:r>
            <a:r>
              <a:rPr lang="es-ES" sz="1200" b="1" dirty="0" err="1">
                <a:latin typeface="Verdana" pitchFamily="34" charset="0"/>
              </a:rPr>
              <a:t>1er.y</a:t>
            </a:r>
            <a:r>
              <a:rPr lang="es-ES" sz="1200" b="1" dirty="0">
                <a:latin typeface="Verdana" pitchFamily="34" charset="0"/>
              </a:rPr>
              <a:t> 2do. lugar en 6 </a:t>
            </a:r>
            <a:r>
              <a:rPr lang="es-ES" sz="1200" b="1" dirty="0" err="1">
                <a:latin typeface="Verdana" pitchFamily="34" charset="0"/>
              </a:rPr>
              <a:t>países:Arg</a:t>
            </a:r>
            <a:r>
              <a:rPr lang="es-ES" sz="1200" b="1" dirty="0">
                <a:latin typeface="Verdana" pitchFamily="34" charset="0"/>
              </a:rPr>
              <a:t>-</a:t>
            </a:r>
            <a:r>
              <a:rPr lang="es-ES" sz="1200" b="1" dirty="0" err="1">
                <a:latin typeface="Verdana" pitchFamily="34" charset="0"/>
              </a:rPr>
              <a:t>Bra</a:t>
            </a:r>
            <a:r>
              <a:rPr lang="es-ES" sz="1200" b="1" dirty="0">
                <a:latin typeface="Verdana" pitchFamily="34" charset="0"/>
              </a:rPr>
              <a:t>-Chile-Cuba-Costa Rica-Perú.</a:t>
            </a:r>
          </a:p>
          <a:p>
            <a:pPr>
              <a:defRPr/>
            </a:pPr>
            <a:r>
              <a:rPr lang="es-ES" sz="1200" b="1" dirty="0">
                <a:latin typeface="Verdana" pitchFamily="34" charset="0"/>
              </a:rPr>
              <a:t>- Y entre los 5 primeros en otros 10 países.</a:t>
            </a:r>
          </a:p>
        </p:txBody>
      </p:sp>
      <p:sp>
        <p:nvSpPr>
          <p:cNvPr id="148487" name="Text Box 7"/>
          <p:cNvSpPr txBox="1">
            <a:spLocks noChangeArrowheads="1"/>
          </p:cNvSpPr>
          <p:nvPr/>
        </p:nvSpPr>
        <p:spPr bwMode="auto">
          <a:xfrm>
            <a:off x="4716463" y="3213100"/>
            <a:ext cx="4427537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" sz="1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Consecuencias</a:t>
            </a:r>
            <a:endParaRPr lang="es-ES" sz="1200" b="1" dirty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>
              <a:defRPr/>
            </a:pPr>
            <a:r>
              <a:rPr lang="es-E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De China como Fuente de Importaciones:</a:t>
            </a:r>
          </a:p>
          <a:p>
            <a:pPr>
              <a:defRPr/>
            </a:pPr>
            <a:endParaRPr lang="es-E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>
              <a:defRPr/>
            </a:pPr>
            <a:r>
              <a:rPr lang="es-ES" sz="1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r>
              <a:rPr lang="es-ES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- </a:t>
            </a:r>
            <a:r>
              <a:rPr lang="es-ES" sz="1200" b="1" dirty="0">
                <a:latin typeface="Verdana" pitchFamily="34" charset="0"/>
              </a:rPr>
              <a:t>Mientras que AL no es un socio relevante para AP (importa de AL solo 3% e exporta hacia AL 2%), </a:t>
            </a:r>
          </a:p>
          <a:p>
            <a:pPr>
              <a:defRPr/>
            </a:pPr>
            <a:r>
              <a:rPr lang="es-ES" sz="1200" b="1" dirty="0">
                <a:latin typeface="Verdana" pitchFamily="34" charset="0"/>
              </a:rPr>
              <a:t>- Hay un desplazamiento de Comercio que afecta a la mayoría de los países: México/EEUU; Argentina/Brasil; </a:t>
            </a:r>
          </a:p>
          <a:p>
            <a:pPr>
              <a:defRPr/>
            </a:pPr>
            <a:r>
              <a:rPr lang="es-ES" sz="1200" b="1" dirty="0">
                <a:latin typeface="Verdana" pitchFamily="34" charset="0"/>
              </a:rPr>
              <a:t> - Una marcada asimetría entre los destacados niveles de comercio y los reducidos niveles de inversión bilateral</a:t>
            </a:r>
          </a:p>
          <a:p>
            <a:pPr>
              <a:defRPr/>
            </a:pPr>
            <a:r>
              <a:rPr lang="es-ES" sz="1200" b="1" dirty="0">
                <a:latin typeface="Verdana" pitchFamily="34" charset="0"/>
              </a:rPr>
              <a:t>- Los acuerdos comerciales </a:t>
            </a:r>
            <a:r>
              <a:rPr lang="es-ES" sz="1200" b="1" dirty="0" err="1">
                <a:latin typeface="Verdana" pitchFamily="34" charset="0"/>
              </a:rPr>
              <a:t>intra</a:t>
            </a:r>
            <a:r>
              <a:rPr lang="es-ES" sz="1200" b="1" dirty="0">
                <a:latin typeface="Verdana" pitchFamily="34" charset="0"/>
              </a:rPr>
              <a:t>-AP afectará las exportaciones latinoamericanas de materias primas.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Marcador de número de diapositiva 4"/>
          <p:cNvSpPr txBox="1">
            <a:spLocks noGrp="1"/>
          </p:cNvSpPr>
          <p:nvPr/>
        </p:nvSpPr>
        <p:spPr bwMode="auto">
          <a:xfrm>
            <a:off x="65532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en-US" altLang="zh-CN" sz="12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576" y="476672"/>
            <a:ext cx="7772400" cy="792162"/>
          </a:xfrm>
          <a:solidFill>
            <a:srgbClr val="FF33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altLang="zh-CN" sz="2800" b="1" dirty="0" err="1" smtClean="0">
                <a:solidFill>
                  <a:schemeClr val="bg1"/>
                </a:solidFill>
                <a:cs typeface="幼圆"/>
              </a:rPr>
              <a:t>Algunos</a:t>
            </a:r>
            <a:r>
              <a:rPr lang="en-US" altLang="zh-CN" sz="2800" b="1" dirty="0" smtClean="0">
                <a:solidFill>
                  <a:schemeClr val="bg1"/>
                </a:solidFill>
                <a:cs typeface="幼圆"/>
              </a:rPr>
              <a:t> </a:t>
            </a:r>
            <a:r>
              <a:rPr lang="en-US" altLang="zh-CN" sz="2800" b="1" dirty="0" err="1" smtClean="0">
                <a:solidFill>
                  <a:schemeClr val="bg1"/>
                </a:solidFill>
                <a:cs typeface="幼圆"/>
              </a:rPr>
              <a:t>Rasgos</a:t>
            </a:r>
            <a:r>
              <a:rPr lang="en-US" altLang="zh-CN" sz="2800" b="1" dirty="0" smtClean="0">
                <a:solidFill>
                  <a:schemeClr val="bg1"/>
                </a:solidFill>
                <a:cs typeface="幼圆"/>
              </a:rPr>
              <a:t> </a:t>
            </a:r>
            <a:r>
              <a:rPr lang="en-US" altLang="zh-CN" sz="2800" b="1" dirty="0" err="1" smtClean="0">
                <a:solidFill>
                  <a:schemeClr val="bg1"/>
                </a:solidFill>
                <a:cs typeface="幼圆"/>
              </a:rPr>
              <a:t>preocupantes</a:t>
            </a:r>
            <a:r>
              <a:rPr lang="en-US" altLang="zh-CN" sz="2800" b="1" dirty="0" smtClean="0">
                <a:solidFill>
                  <a:schemeClr val="bg1"/>
                </a:solidFill>
                <a:cs typeface="幼圆"/>
              </a:rPr>
              <a:t> del </a:t>
            </a:r>
            <a:r>
              <a:rPr lang="en-US" altLang="zh-CN" sz="2800" b="1" dirty="0" err="1" smtClean="0">
                <a:solidFill>
                  <a:schemeClr val="bg1"/>
                </a:solidFill>
                <a:cs typeface="幼圆"/>
              </a:rPr>
              <a:t>comercio</a:t>
            </a:r>
            <a:r>
              <a:rPr lang="en-US" altLang="zh-CN" sz="2800" b="1" dirty="0" smtClean="0">
                <a:solidFill>
                  <a:schemeClr val="bg1"/>
                </a:solidFill>
                <a:cs typeface="幼圆"/>
              </a:rPr>
              <a:t> interregional  </a:t>
            </a:r>
          </a:p>
        </p:txBody>
      </p:sp>
      <p:sp>
        <p:nvSpPr>
          <p:cNvPr id="17408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4348" y="1643050"/>
            <a:ext cx="8215510" cy="424847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en-US" altLang="zh-CN" sz="3200" b="1" dirty="0" smtClean="0">
                <a:solidFill>
                  <a:srgbClr val="006DD0"/>
                </a:solidFill>
              </a:rPr>
              <a:t>               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En opinion de la CEPAL:</a:t>
            </a:r>
          </a:p>
          <a:p>
            <a:pPr>
              <a:lnSpc>
                <a:spcPct val="90000"/>
              </a:lnSpc>
              <a:buNone/>
              <a:defRPr/>
            </a:pPr>
            <a:endParaRPr lang="en-US" altLang="zh-CN" sz="2400" b="1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altLang="zh-CN" sz="2400" b="1" dirty="0" smtClean="0">
                <a:solidFill>
                  <a:schemeClr val="tx1"/>
                </a:solidFill>
              </a:rPr>
              <a:t>1)El </a:t>
            </a:r>
            <a:r>
              <a:rPr lang="en-US" altLang="zh-CN" sz="2400" b="1" dirty="0" err="1" smtClean="0">
                <a:solidFill>
                  <a:schemeClr val="tx1"/>
                </a:solidFill>
              </a:rPr>
              <a:t>comercio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 con China y Asia </a:t>
            </a:r>
            <a:r>
              <a:rPr lang="en-US" altLang="zh-CN" sz="2400" b="1" dirty="0" err="1" smtClean="0">
                <a:solidFill>
                  <a:schemeClr val="tx1"/>
                </a:solidFill>
              </a:rPr>
              <a:t>Pacífico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</a:rPr>
              <a:t>tiene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 un </a:t>
            </a:r>
            <a:r>
              <a:rPr lang="en-US" altLang="zh-CN" sz="2400" b="1" dirty="0" err="1" smtClean="0">
                <a:solidFill>
                  <a:schemeClr val="tx1"/>
                </a:solidFill>
              </a:rPr>
              <a:t>rasgo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</a:rPr>
              <a:t>excesivamente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 </a:t>
            </a:r>
            <a:r>
              <a:rPr lang="en-US" altLang="zh-CN" sz="2400" b="1" u="sng" dirty="0" smtClean="0">
                <a:solidFill>
                  <a:srgbClr val="FF0000"/>
                </a:solidFill>
              </a:rPr>
              <a:t>inter-industrial</a:t>
            </a:r>
          </a:p>
          <a:p>
            <a:pPr>
              <a:lnSpc>
                <a:spcPct val="90000"/>
              </a:lnSpc>
              <a:buNone/>
              <a:defRPr/>
            </a:pPr>
            <a:endParaRPr lang="en-US" altLang="zh-CN" sz="2400" b="1" u="sng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altLang="zh-CN" sz="2400" b="1" dirty="0" smtClean="0">
                <a:solidFill>
                  <a:schemeClr val="tx1"/>
                </a:solidFill>
              </a:rPr>
              <a:t>2) America Latina </a:t>
            </a:r>
            <a:r>
              <a:rPr lang="en-US" altLang="zh-CN" sz="2400" b="1" dirty="0" err="1" smtClean="0">
                <a:solidFill>
                  <a:schemeClr val="tx1"/>
                </a:solidFill>
              </a:rPr>
              <a:t>exporta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</a:rPr>
              <a:t>materias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</a:rPr>
              <a:t>primas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 e </a:t>
            </a:r>
            <a:r>
              <a:rPr lang="en-US" altLang="zh-CN" sz="2400" b="1" dirty="0" err="1" smtClean="0">
                <a:solidFill>
                  <a:schemeClr val="tx1"/>
                </a:solidFill>
              </a:rPr>
              <a:t>importa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</a:rPr>
              <a:t>manufacturas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</a:rPr>
              <a:t>Vuelta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 a la </a:t>
            </a:r>
            <a:r>
              <a:rPr lang="en-US" altLang="zh-CN" sz="2400" b="1" dirty="0" err="1" smtClean="0">
                <a:solidFill>
                  <a:schemeClr val="tx1"/>
                </a:solidFill>
              </a:rPr>
              <a:t>primarizacion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?</a:t>
            </a:r>
          </a:p>
          <a:p>
            <a:pPr>
              <a:lnSpc>
                <a:spcPct val="90000"/>
              </a:lnSpc>
              <a:buNone/>
              <a:defRPr/>
            </a:pPr>
            <a:endParaRPr lang="en-US" altLang="zh-CN" sz="2400" b="1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altLang="zh-CN" sz="2400" b="1" dirty="0" smtClean="0">
                <a:solidFill>
                  <a:schemeClr val="tx1"/>
                </a:solidFill>
              </a:rPr>
              <a:t>3) Hay </a:t>
            </a:r>
            <a:r>
              <a:rPr lang="en-US" altLang="zh-CN" sz="2400" b="1" dirty="0" err="1" smtClean="0">
                <a:solidFill>
                  <a:schemeClr val="tx1"/>
                </a:solidFill>
              </a:rPr>
              <a:t>menos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</a:rPr>
              <a:t>espacio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</a:rPr>
              <a:t>para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 la </a:t>
            </a:r>
            <a:r>
              <a:rPr lang="en-US" altLang="zh-CN" sz="2400" b="1" dirty="0" err="1" smtClean="0">
                <a:solidFill>
                  <a:schemeClr val="tx1"/>
                </a:solidFill>
              </a:rPr>
              <a:t>diversificación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</a:rPr>
              <a:t>exportadora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 y</a:t>
            </a:r>
          </a:p>
          <a:p>
            <a:pPr>
              <a:lnSpc>
                <a:spcPct val="90000"/>
              </a:lnSpc>
              <a:buNone/>
              <a:defRPr/>
            </a:pPr>
            <a:endParaRPr lang="en-US" altLang="zh-CN" sz="2400" b="1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altLang="zh-CN" sz="2400" b="1" dirty="0" smtClean="0">
                <a:solidFill>
                  <a:schemeClr val="tx1"/>
                </a:solidFill>
              </a:rPr>
              <a:t>4) Son </a:t>
            </a:r>
            <a:r>
              <a:rPr lang="en-US" altLang="zh-CN" sz="2400" b="1" dirty="0" err="1" smtClean="0">
                <a:solidFill>
                  <a:schemeClr val="tx1"/>
                </a:solidFill>
              </a:rPr>
              <a:t>más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</a:rPr>
              <a:t>difíciles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</a:rPr>
              <a:t>las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</a:rPr>
              <a:t>alianzas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</a:rPr>
              <a:t>productivas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 y </a:t>
            </a:r>
            <a:r>
              <a:rPr lang="en-US" altLang="zh-CN" sz="2400" b="1" dirty="0" err="1" smtClean="0">
                <a:solidFill>
                  <a:schemeClr val="tx1"/>
                </a:solidFill>
              </a:rPr>
              <a:t>tecnológicas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   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E0BB88-E199-4944-A7AF-CFC62155B3DD}" type="slidenum">
              <a:rPr lang="es-ES" smtClean="0"/>
              <a:pPr>
                <a:defRPr/>
              </a:pPr>
              <a:t>22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8229600" cy="5810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4800" dirty="0">
                <a:solidFill>
                  <a:srgbClr val="FF0000"/>
                </a:solidFill>
                <a:latin typeface="Monotype Corsiva" pitchFamily="66" charset="0"/>
              </a:rPr>
              <a:t>Historias y Leyendas</a:t>
            </a:r>
            <a:endParaRPr lang="en-US" altLang="zh-CN" sz="4800" i="1" dirty="0">
              <a:solidFill>
                <a:srgbClr val="FF0000"/>
              </a:solidFill>
              <a:latin typeface="Monotype Corsiva" pitchFamily="66" charset="0"/>
              <a:ea typeface="SimSun" pitchFamily="2" charset="-122"/>
            </a:endParaRP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340768"/>
            <a:ext cx="4033838" cy="2808288"/>
          </a:xfrm>
        </p:spPr>
        <p:txBody>
          <a:bodyPr/>
          <a:lstStyle/>
          <a:p>
            <a:r>
              <a:rPr lang="es-ES_tradnl" sz="2400" b="1" dirty="0" smtClean="0">
                <a:latin typeface="Monotype Corsiva" pitchFamily="66" charset="0"/>
              </a:rPr>
              <a:t>Travesía de los Yin hacia el Este (Siglo XII </a:t>
            </a:r>
            <a:r>
              <a:rPr lang="es-ES_tradnl" sz="2400" b="1" dirty="0" err="1" smtClean="0">
                <a:latin typeface="Monotype Corsiva" pitchFamily="66" charset="0"/>
              </a:rPr>
              <a:t>a.c</a:t>
            </a:r>
            <a:r>
              <a:rPr lang="es-ES_tradnl" sz="2400" b="1" dirty="0" smtClean="0">
                <a:latin typeface="Monotype Corsiva" pitchFamily="66" charset="0"/>
              </a:rPr>
              <a:t>)</a:t>
            </a:r>
          </a:p>
          <a:p>
            <a:r>
              <a:rPr lang="es-ES_tradnl" sz="2400" b="1" dirty="0" smtClean="0">
                <a:latin typeface="Monotype Corsiva" pitchFamily="66" charset="0"/>
              </a:rPr>
              <a:t>Viaje del monje chino Hui </a:t>
            </a:r>
            <a:r>
              <a:rPr lang="es-ES_tradnl" sz="2400" b="1" dirty="0" err="1" smtClean="0">
                <a:latin typeface="Monotype Corsiva" pitchFamily="66" charset="0"/>
              </a:rPr>
              <a:t>Shen</a:t>
            </a:r>
            <a:r>
              <a:rPr lang="es-ES_tradnl" sz="2400" b="1" dirty="0" smtClean="0">
                <a:latin typeface="Monotype Corsiva" pitchFamily="66" charset="0"/>
              </a:rPr>
              <a:t> en 412 por </a:t>
            </a:r>
            <a:r>
              <a:rPr lang="es-ES_tradnl" sz="2400" b="1" dirty="0" err="1" smtClean="0">
                <a:latin typeface="Monotype Corsiva" pitchFamily="66" charset="0"/>
              </a:rPr>
              <a:t>Fusang</a:t>
            </a:r>
            <a:r>
              <a:rPr lang="es-ES_tradnl" sz="2400" b="1" dirty="0" smtClean="0">
                <a:latin typeface="Monotype Corsiva" pitchFamily="66" charset="0"/>
              </a:rPr>
              <a:t> (</a:t>
            </a:r>
            <a:r>
              <a:rPr lang="es-ES_tradnl" sz="2400" b="1" dirty="0" err="1" smtClean="0">
                <a:latin typeface="Monotype Corsiva" pitchFamily="66" charset="0"/>
              </a:rPr>
              <a:t>Mexico</a:t>
            </a:r>
            <a:r>
              <a:rPr lang="es-ES_tradnl" sz="2400" b="1" dirty="0" smtClean="0">
                <a:latin typeface="Monotype Corsiva" pitchFamily="66" charset="0"/>
              </a:rPr>
              <a:t>)</a:t>
            </a:r>
          </a:p>
          <a:p>
            <a:r>
              <a:rPr lang="es-ES_tradnl" sz="2400" b="1" dirty="0" err="1" smtClean="0">
                <a:latin typeface="Monotype Corsiva" pitchFamily="66" charset="0"/>
              </a:rPr>
              <a:t>Zheng</a:t>
            </a:r>
            <a:r>
              <a:rPr lang="es-ES_tradnl" sz="2400" b="1" dirty="0" smtClean="0">
                <a:latin typeface="Monotype Corsiva" pitchFamily="66" charset="0"/>
              </a:rPr>
              <a:t> He (S. XIV)</a:t>
            </a:r>
          </a:p>
          <a:p>
            <a:r>
              <a:rPr lang="es-ES_tradnl" altLang="zh-CN" sz="2400" b="1" dirty="0" smtClean="0">
                <a:latin typeface="Monotype Corsiva" pitchFamily="66" charset="0"/>
                <a:ea typeface="SimSun" pitchFamily="2" charset="-122"/>
              </a:rPr>
              <a:t>Segunda oleada 1864</a:t>
            </a:r>
            <a:endParaRPr lang="en-US" altLang="zh-CN" sz="2400" b="1" dirty="0" smtClean="0">
              <a:latin typeface="Monotype Corsiva" pitchFamily="66" charset="0"/>
              <a:ea typeface="SimSun" pitchFamily="2" charset="-122"/>
            </a:endParaRPr>
          </a:p>
        </p:txBody>
      </p:sp>
      <p:pic>
        <p:nvPicPr>
          <p:cNvPr id="239620" name="Picture 4" descr="olmec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092950" y="1268413"/>
            <a:ext cx="1493838" cy="2165350"/>
          </a:xfrm>
          <a:noFill/>
        </p:spPr>
      </p:pic>
      <p:pic>
        <p:nvPicPr>
          <p:cNvPr id="239621" name="Picture 5" descr="fusan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528" y="4797152"/>
            <a:ext cx="2566988" cy="1535113"/>
          </a:xfrm>
          <a:noFill/>
        </p:spPr>
      </p:pic>
      <p:pic>
        <p:nvPicPr>
          <p:cNvPr id="31750" name="Picture 6" descr="mapa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293096"/>
            <a:ext cx="2808287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2843808" y="4797152"/>
            <a:ext cx="30241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200" b="1" dirty="0"/>
              <a:t>El </a:t>
            </a:r>
            <a:r>
              <a:rPr lang="en-US" sz="1200" b="1" dirty="0" err="1"/>
              <a:t>llamado</a:t>
            </a:r>
            <a:r>
              <a:rPr lang="en-US" sz="1200" b="1" dirty="0"/>
              <a:t> "</a:t>
            </a:r>
            <a:r>
              <a:rPr lang="en-US" sz="1200" b="1" dirty="0" err="1"/>
              <a:t>Mapa</a:t>
            </a:r>
            <a:r>
              <a:rPr lang="en-US" sz="1200" b="1" dirty="0"/>
              <a:t> </a:t>
            </a:r>
            <a:r>
              <a:rPr lang="en-US" sz="1200" b="1" dirty="0" err="1"/>
              <a:t>Zheng</a:t>
            </a:r>
            <a:r>
              <a:rPr lang="en-US" sz="1200" b="1" dirty="0"/>
              <a:t>", </a:t>
            </a:r>
            <a:r>
              <a:rPr lang="en-US" sz="1200" b="1" dirty="0" err="1"/>
              <a:t>fechado</a:t>
            </a:r>
            <a:r>
              <a:rPr lang="en-US" sz="1200" b="1" dirty="0"/>
              <a:t> en 1763,  </a:t>
            </a:r>
            <a:r>
              <a:rPr lang="en-US" sz="1200" b="1" dirty="0" err="1"/>
              <a:t>es</a:t>
            </a:r>
            <a:r>
              <a:rPr lang="en-US" sz="1200" b="1" dirty="0"/>
              <a:t> </a:t>
            </a:r>
            <a:r>
              <a:rPr lang="en-US" sz="1200" b="1" dirty="0" err="1"/>
              <a:t>una</a:t>
            </a:r>
            <a:r>
              <a:rPr lang="en-US" sz="1200" b="1" dirty="0"/>
              <a:t> </a:t>
            </a:r>
            <a:r>
              <a:rPr lang="en-US" sz="1200" b="1" dirty="0" err="1"/>
              <a:t>supuesta</a:t>
            </a:r>
            <a:r>
              <a:rPr lang="en-US" sz="1200" b="1" dirty="0"/>
              <a:t> </a:t>
            </a:r>
            <a:r>
              <a:rPr lang="en-US" sz="1200" b="1" dirty="0" err="1"/>
              <a:t>copia</a:t>
            </a:r>
            <a:r>
              <a:rPr lang="en-US" sz="1200" b="1" dirty="0"/>
              <a:t> de </a:t>
            </a:r>
            <a:r>
              <a:rPr lang="en-US" sz="1200" b="1" dirty="0" err="1"/>
              <a:t>otro</a:t>
            </a:r>
            <a:r>
              <a:rPr lang="en-US" sz="1200" b="1" dirty="0"/>
              <a:t> </a:t>
            </a:r>
            <a:r>
              <a:rPr lang="en-US" sz="1200" b="1" dirty="0" err="1"/>
              <a:t>muy</a:t>
            </a:r>
            <a:r>
              <a:rPr lang="en-US" sz="1200" b="1" dirty="0"/>
              <a:t> anterior, </a:t>
            </a:r>
            <a:r>
              <a:rPr lang="en-US" sz="1200" b="1" dirty="0" err="1"/>
              <a:t>que</a:t>
            </a:r>
            <a:r>
              <a:rPr lang="en-US" sz="1200" b="1" dirty="0"/>
              <a:t> </a:t>
            </a:r>
            <a:r>
              <a:rPr lang="en-US" sz="1200" b="1" dirty="0" err="1"/>
              <a:t>dataría</a:t>
            </a:r>
            <a:r>
              <a:rPr lang="en-US" sz="1200" b="1" dirty="0"/>
              <a:t> de 1418, y </a:t>
            </a:r>
            <a:r>
              <a:rPr lang="en-US" sz="1200" b="1" dirty="0" err="1"/>
              <a:t>que</a:t>
            </a:r>
            <a:r>
              <a:rPr lang="en-US" sz="1200" b="1" dirty="0"/>
              <a:t> </a:t>
            </a:r>
            <a:r>
              <a:rPr lang="en-US" sz="1200" b="1" dirty="0" err="1"/>
              <a:t>probaría</a:t>
            </a:r>
            <a:r>
              <a:rPr lang="en-US" sz="1200" b="1" dirty="0"/>
              <a:t> la </a:t>
            </a:r>
            <a:r>
              <a:rPr lang="en-US" sz="1200" b="1" dirty="0" err="1"/>
              <a:t>llegada</a:t>
            </a:r>
            <a:r>
              <a:rPr lang="en-US" sz="1200" b="1" dirty="0"/>
              <a:t> del </a:t>
            </a:r>
            <a:r>
              <a:rPr lang="en-US" sz="1200" b="1" dirty="0" err="1"/>
              <a:t>explorador</a:t>
            </a:r>
            <a:r>
              <a:rPr lang="en-US" sz="1200" b="1" dirty="0"/>
              <a:t> chino </a:t>
            </a:r>
            <a:r>
              <a:rPr lang="en-US" sz="1200" b="1" dirty="0" err="1"/>
              <a:t>Zheng</a:t>
            </a:r>
            <a:r>
              <a:rPr lang="en-US" sz="1200" b="1" dirty="0"/>
              <a:t> He a </a:t>
            </a:r>
            <a:r>
              <a:rPr lang="en-US" sz="1200" b="1" dirty="0" err="1"/>
              <a:t>tierras</a:t>
            </a:r>
            <a:r>
              <a:rPr lang="en-US" sz="1200" b="1" dirty="0"/>
              <a:t> </a:t>
            </a:r>
            <a:r>
              <a:rPr lang="en-US" sz="1200" b="1" dirty="0" err="1"/>
              <a:t>americanas</a:t>
            </a:r>
            <a:r>
              <a:rPr lang="en-US" sz="1200" b="1" dirty="0"/>
              <a:t> </a:t>
            </a:r>
            <a:r>
              <a:rPr lang="en-US" sz="1200" b="1" dirty="0" err="1"/>
              <a:t>muchas</a:t>
            </a:r>
            <a:r>
              <a:rPr lang="en-US" sz="1200" b="1" dirty="0"/>
              <a:t> </a:t>
            </a:r>
            <a:r>
              <a:rPr lang="en-US" sz="1200" b="1" dirty="0" err="1"/>
              <a:t>décadas</a:t>
            </a:r>
            <a:r>
              <a:rPr lang="en-US" sz="1200" b="1" dirty="0"/>
              <a:t> antes </a:t>
            </a:r>
            <a:r>
              <a:rPr lang="en-US" sz="1200" b="1" dirty="0" err="1"/>
              <a:t>que</a:t>
            </a:r>
            <a:r>
              <a:rPr lang="en-US" sz="1200" b="1" dirty="0"/>
              <a:t> Colón </a:t>
            </a:r>
          </a:p>
        </p:txBody>
      </p:sp>
      <p:pic>
        <p:nvPicPr>
          <p:cNvPr id="31752" name="Picture 9" descr="ANd9GcTSJb7wAw4r84Yb2WvHbJYNhbNEsNvt6QO11Yk1UjYQfJ59Hhd02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628800"/>
            <a:ext cx="19050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"/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1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300"/>
                                        <p:tgtEl>
                                          <p:spTgt spid="23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300"/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1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300"/>
                                        <p:tgtEl>
                                          <p:spTgt spid="239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9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9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9" grpId="0" build="p" autoUpdateAnimBg="0" advAuto="50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764704"/>
            <a:ext cx="6984132" cy="576064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accent2"/>
                </a:solidFill>
                <a:latin typeface="Impact" pitchFamily="34" charset="0"/>
              </a:rPr>
              <a:t/>
            </a:r>
            <a:br>
              <a:rPr lang="es-ES_tradnl" dirty="0" smtClean="0">
                <a:solidFill>
                  <a:schemeClr val="accent2"/>
                </a:solidFill>
                <a:latin typeface="Impact" pitchFamily="34" charset="0"/>
              </a:rPr>
            </a:br>
            <a:r>
              <a:rPr lang="es-ES_tradnl" dirty="0" smtClean="0">
                <a:solidFill>
                  <a:schemeClr val="accent2"/>
                </a:solidFill>
                <a:latin typeface="Impact" pitchFamily="34" charset="0"/>
              </a:rPr>
              <a:t/>
            </a:r>
            <a:br>
              <a:rPr lang="es-ES_tradnl" dirty="0" smtClean="0">
                <a:solidFill>
                  <a:schemeClr val="accent2"/>
                </a:solidFill>
                <a:latin typeface="Impact" pitchFamily="34" charset="0"/>
              </a:rPr>
            </a:br>
            <a:r>
              <a:rPr lang="es-ES_tradnl" dirty="0" smtClean="0">
                <a:solidFill>
                  <a:schemeClr val="accent2"/>
                </a:solidFill>
                <a:latin typeface="Impact" pitchFamily="34" charset="0"/>
              </a:rPr>
              <a:t/>
            </a:r>
            <a:br>
              <a:rPr lang="es-ES_tradnl" dirty="0" smtClean="0">
                <a:solidFill>
                  <a:schemeClr val="accent2"/>
                </a:solidFill>
                <a:latin typeface="Impact" pitchFamily="34" charset="0"/>
              </a:rPr>
            </a:br>
            <a:r>
              <a:rPr lang="es-ES_tradnl" dirty="0" smtClean="0">
                <a:solidFill>
                  <a:schemeClr val="accent2"/>
                </a:solidFill>
                <a:latin typeface="Impact" pitchFamily="34" charset="0"/>
              </a:rPr>
              <a:t/>
            </a:r>
            <a:br>
              <a:rPr lang="es-ES_tradnl" dirty="0" smtClean="0">
                <a:solidFill>
                  <a:schemeClr val="accent2"/>
                </a:solidFill>
                <a:latin typeface="Impact" pitchFamily="34" charset="0"/>
              </a:rPr>
            </a:br>
            <a:r>
              <a:rPr lang="es-ES_tradnl" dirty="0" smtClean="0">
                <a:solidFill>
                  <a:schemeClr val="accent2"/>
                </a:solidFill>
                <a:latin typeface="Impact" pitchFamily="34" charset="0"/>
              </a:rPr>
              <a:t/>
            </a:r>
            <a:br>
              <a:rPr lang="es-ES_tradnl" dirty="0" smtClean="0">
                <a:solidFill>
                  <a:schemeClr val="accent2"/>
                </a:solidFill>
                <a:latin typeface="Impact" pitchFamily="34" charset="0"/>
              </a:rPr>
            </a:br>
            <a:r>
              <a:rPr lang="es-ES_tradnl" dirty="0" smtClean="0">
                <a:solidFill>
                  <a:schemeClr val="accent2"/>
                </a:solidFill>
                <a:latin typeface="Impact" pitchFamily="34" charset="0"/>
              </a:rPr>
              <a:t/>
            </a:r>
            <a:br>
              <a:rPr lang="es-ES_tradnl" dirty="0" smtClean="0">
                <a:solidFill>
                  <a:schemeClr val="accent2"/>
                </a:solidFill>
                <a:latin typeface="Impact" pitchFamily="34" charset="0"/>
              </a:rPr>
            </a:br>
            <a:r>
              <a:rPr lang="es-ES_tradnl" dirty="0" smtClean="0">
                <a:solidFill>
                  <a:schemeClr val="accent2"/>
                </a:solidFill>
                <a:latin typeface="Impact" pitchFamily="34" charset="0"/>
              </a:rPr>
              <a:t/>
            </a:r>
            <a:br>
              <a:rPr lang="es-ES_tradnl" dirty="0" smtClean="0">
                <a:solidFill>
                  <a:schemeClr val="accent2"/>
                </a:solidFill>
                <a:latin typeface="Impact" pitchFamily="34" charset="0"/>
              </a:rPr>
            </a:br>
            <a:r>
              <a:rPr lang="es-ES_tradnl" dirty="0" smtClean="0">
                <a:solidFill>
                  <a:schemeClr val="accent2"/>
                </a:solidFill>
                <a:latin typeface="Impact" pitchFamily="34" charset="0"/>
              </a:rPr>
              <a:t/>
            </a:r>
            <a:br>
              <a:rPr lang="es-ES_tradnl" dirty="0" smtClean="0">
                <a:solidFill>
                  <a:schemeClr val="accent2"/>
                </a:solidFill>
                <a:latin typeface="Impact" pitchFamily="34" charset="0"/>
              </a:rPr>
            </a:br>
            <a:r>
              <a:rPr lang="es-ES_tradnl" dirty="0" smtClean="0">
                <a:solidFill>
                  <a:schemeClr val="accent2"/>
                </a:solidFill>
                <a:latin typeface="Impact" pitchFamily="34" charset="0"/>
              </a:rPr>
              <a:t/>
            </a:r>
            <a:br>
              <a:rPr lang="es-ES_tradnl" dirty="0" smtClean="0">
                <a:solidFill>
                  <a:schemeClr val="accent2"/>
                </a:solidFill>
                <a:latin typeface="Impact" pitchFamily="34" charset="0"/>
              </a:rPr>
            </a:br>
            <a:r>
              <a:rPr lang="es-ES_tradnl" dirty="0" smtClean="0">
                <a:solidFill>
                  <a:schemeClr val="accent2"/>
                </a:solidFill>
                <a:latin typeface="Impact" pitchFamily="34" charset="0"/>
              </a:rPr>
              <a:t/>
            </a:r>
            <a:br>
              <a:rPr lang="es-ES_tradnl" dirty="0" smtClean="0">
                <a:solidFill>
                  <a:schemeClr val="accent2"/>
                </a:solidFill>
                <a:latin typeface="Impact" pitchFamily="34" charset="0"/>
              </a:rPr>
            </a:br>
            <a:r>
              <a:rPr lang="es-ES_tradnl" dirty="0" smtClean="0">
                <a:solidFill>
                  <a:schemeClr val="accent2"/>
                </a:solidFill>
                <a:latin typeface="Impact" pitchFamily="34" charset="0"/>
              </a:rPr>
              <a:t/>
            </a:r>
            <a:br>
              <a:rPr lang="es-ES_tradnl" dirty="0" smtClean="0">
                <a:solidFill>
                  <a:schemeClr val="accent2"/>
                </a:solidFill>
                <a:latin typeface="Impact" pitchFamily="34" charset="0"/>
              </a:rPr>
            </a:br>
            <a:r>
              <a:rPr lang="es-ES_tradnl" dirty="0" smtClean="0">
                <a:solidFill>
                  <a:schemeClr val="accent2"/>
                </a:solidFill>
                <a:latin typeface="Impact" pitchFamily="34" charset="0"/>
              </a:rPr>
              <a:t/>
            </a:r>
            <a:br>
              <a:rPr lang="es-ES_tradnl" dirty="0" smtClean="0">
                <a:solidFill>
                  <a:schemeClr val="accent2"/>
                </a:solidFill>
                <a:latin typeface="Impact" pitchFamily="34" charset="0"/>
              </a:rPr>
            </a:br>
            <a:r>
              <a:rPr lang="es-ES_tradnl" dirty="0" smtClean="0">
                <a:solidFill>
                  <a:schemeClr val="accent2"/>
                </a:solidFill>
                <a:latin typeface="Impact" pitchFamily="34" charset="0"/>
              </a:rPr>
              <a:t/>
            </a:r>
            <a:br>
              <a:rPr lang="es-ES_tradnl" dirty="0" smtClean="0">
                <a:solidFill>
                  <a:schemeClr val="accent2"/>
                </a:solidFill>
                <a:latin typeface="Impact" pitchFamily="34" charset="0"/>
              </a:rPr>
            </a:br>
            <a:r>
              <a:rPr lang="es-ES_tradnl" dirty="0" smtClean="0">
                <a:solidFill>
                  <a:schemeClr val="accent2"/>
                </a:solidFill>
                <a:latin typeface="Impact" pitchFamily="34" charset="0"/>
              </a:rPr>
              <a:t/>
            </a:r>
            <a:br>
              <a:rPr lang="es-ES_tradnl" dirty="0" smtClean="0">
                <a:solidFill>
                  <a:schemeClr val="accent2"/>
                </a:solidFill>
                <a:latin typeface="Impact" pitchFamily="34" charset="0"/>
              </a:rPr>
            </a:br>
            <a:r>
              <a:rPr lang="es-ES_tradnl" dirty="0" smtClean="0">
                <a:solidFill>
                  <a:schemeClr val="accent2"/>
                </a:solidFill>
                <a:latin typeface="Impact" pitchFamily="34" charset="0"/>
              </a:rPr>
              <a:t/>
            </a:r>
            <a:br>
              <a:rPr lang="es-ES_tradnl" dirty="0" smtClean="0">
                <a:solidFill>
                  <a:schemeClr val="accent2"/>
                </a:solidFill>
                <a:latin typeface="Impact" pitchFamily="34" charset="0"/>
              </a:rPr>
            </a:br>
            <a:r>
              <a:rPr lang="es-ES_tradnl" dirty="0">
                <a:solidFill>
                  <a:schemeClr val="accent2"/>
                </a:solidFill>
                <a:latin typeface="Impact" pitchFamily="34" charset="0"/>
              </a:rPr>
              <a:t/>
            </a:r>
            <a:br>
              <a:rPr lang="es-ES_tradnl" dirty="0">
                <a:solidFill>
                  <a:schemeClr val="accent2"/>
                </a:solidFill>
                <a:latin typeface="Impact" pitchFamily="34" charset="0"/>
              </a:rPr>
            </a:br>
            <a:endParaRPr lang="en-US" altLang="zh-CN" i="1" dirty="0">
              <a:solidFill>
                <a:schemeClr val="hlink"/>
              </a:solidFill>
              <a:ea typeface="SimSun" pitchFamily="2" charset="-122"/>
            </a:endParaRP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357554" y="4643446"/>
            <a:ext cx="5184775" cy="1871662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s-ES_tradnl" sz="900" dirty="0" smtClean="0"/>
          </a:p>
          <a:p>
            <a:pPr>
              <a:lnSpc>
                <a:spcPct val="80000"/>
              </a:lnSpc>
            </a:pPr>
            <a:endParaRPr lang="es-ES_tradnl" sz="900" dirty="0" smtClean="0"/>
          </a:p>
          <a:p>
            <a:pPr>
              <a:lnSpc>
                <a:spcPct val="80000"/>
              </a:lnSpc>
            </a:pPr>
            <a:r>
              <a:rPr lang="es-ES_tradnl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Brasil (</a:t>
            </a:r>
            <a:r>
              <a:rPr lang="es-ES_tradnl" sz="20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1913)</a:t>
            </a:r>
          </a:p>
          <a:p>
            <a:pPr>
              <a:lnSpc>
                <a:spcPct val="80000"/>
              </a:lnSpc>
            </a:pPr>
            <a:r>
              <a:rPr lang="es-ES_tradnl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Perú	 </a:t>
            </a:r>
            <a:r>
              <a:rPr lang="es-ES_tradnl" sz="20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(1913)</a:t>
            </a:r>
          </a:p>
          <a:p>
            <a:pPr>
              <a:lnSpc>
                <a:spcPct val="80000"/>
              </a:lnSpc>
            </a:pPr>
            <a:r>
              <a:rPr lang="es-ES_tradnl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México </a:t>
            </a:r>
            <a:r>
              <a:rPr lang="es-ES_tradnl" sz="20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poco más tarde </a:t>
            </a:r>
          </a:p>
          <a:p>
            <a:pPr>
              <a:lnSpc>
                <a:spcPct val="80000"/>
              </a:lnSpc>
            </a:pPr>
            <a:r>
              <a:rPr lang="es-ES_tradnl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Estados Unidos </a:t>
            </a:r>
            <a:r>
              <a:rPr lang="es-ES_tradnl" sz="20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(1913)</a:t>
            </a:r>
          </a:p>
          <a:p>
            <a:pPr>
              <a:lnSpc>
                <a:spcPct val="80000"/>
              </a:lnSpc>
            </a:pPr>
            <a:r>
              <a:rPr lang="es-ES_tradnl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Japón, Inglaterra, Rusia y Francia</a:t>
            </a:r>
            <a:r>
              <a:rPr lang="es-ES_tradnl" sz="20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(1913)</a:t>
            </a:r>
            <a:endParaRPr lang="en-US" altLang="zh-CN" sz="2000" i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37572" name="Picture 4" descr="49-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071802" y="3071810"/>
            <a:ext cx="2857470" cy="1296144"/>
          </a:xfrm>
          <a:noFill/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5715008" y="1500174"/>
            <a:ext cx="32403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En </a:t>
            </a:r>
            <a:r>
              <a:rPr lang="en-US" b="1" dirty="0" err="1">
                <a:solidFill>
                  <a:srgbClr val="FF0000"/>
                </a:solidFill>
              </a:rPr>
              <a:t>gran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medida</a:t>
            </a:r>
            <a:r>
              <a:rPr lang="en-US" b="1" dirty="0" smtClean="0">
                <a:solidFill>
                  <a:srgbClr val="FF0000"/>
                </a:solidFill>
              </a:rPr>
              <a:t>  </a:t>
            </a:r>
            <a:r>
              <a:rPr lang="en-US" b="1" dirty="0" err="1">
                <a:solidFill>
                  <a:srgbClr val="FF0000"/>
                </a:solidFill>
              </a:rPr>
              <a:t>impulsada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por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la </a:t>
            </a:r>
            <a:r>
              <a:rPr lang="en-US" b="1" dirty="0" err="1">
                <a:solidFill>
                  <a:srgbClr val="FF0000"/>
                </a:solidFill>
              </a:rPr>
              <a:t>migracion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forzada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de </a:t>
            </a:r>
            <a:r>
              <a:rPr lang="en-US" b="1" dirty="0" err="1">
                <a:solidFill>
                  <a:srgbClr val="FF0000"/>
                </a:solidFill>
              </a:rPr>
              <a:t>trabajadores</a:t>
            </a:r>
            <a:r>
              <a:rPr lang="en-US" b="1" dirty="0">
                <a:solidFill>
                  <a:srgbClr val="FF0000"/>
                </a:solidFill>
              </a:rPr>
              <a:t> chinos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3714744" y="1285860"/>
            <a:ext cx="216058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2000" dirty="0"/>
              <a:t>Perú (1875), </a:t>
            </a:r>
          </a:p>
          <a:p>
            <a:r>
              <a:rPr lang="es-AR" sz="2000" dirty="0"/>
              <a:t>Brasil (1881)</a:t>
            </a:r>
          </a:p>
          <a:p>
            <a:r>
              <a:rPr lang="es-AR" sz="2000" dirty="0"/>
              <a:t>México (1899)</a:t>
            </a:r>
          </a:p>
          <a:p>
            <a:r>
              <a:rPr lang="es-AR" sz="2000" dirty="0"/>
              <a:t>Cuba (1902) </a:t>
            </a:r>
          </a:p>
          <a:p>
            <a:r>
              <a:rPr lang="es-AR" sz="2000" dirty="0"/>
              <a:t>Panamá (1910)</a:t>
            </a:r>
            <a:endParaRPr lang="es-ES" sz="2000" dirty="0"/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214282" y="1714488"/>
            <a:ext cx="280717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rgbClr val="220892"/>
                </a:solidFill>
              </a:rPr>
              <a:t>Relaciones</a:t>
            </a:r>
            <a:r>
              <a:rPr lang="en-US" sz="2400" dirty="0">
                <a:solidFill>
                  <a:srgbClr val="220892"/>
                </a:solidFill>
              </a:rPr>
              <a:t> </a:t>
            </a:r>
            <a:endParaRPr lang="en-US" sz="2400" dirty="0" smtClean="0">
              <a:solidFill>
                <a:srgbClr val="220892"/>
              </a:solidFill>
            </a:endParaRPr>
          </a:p>
          <a:p>
            <a:pPr algn="ctr"/>
            <a:r>
              <a:rPr lang="en-US" sz="2400" dirty="0" smtClean="0">
                <a:solidFill>
                  <a:srgbClr val="220892"/>
                </a:solidFill>
              </a:rPr>
              <a:t>Con </a:t>
            </a:r>
            <a:r>
              <a:rPr lang="en-US" sz="2400" dirty="0">
                <a:solidFill>
                  <a:srgbClr val="220892"/>
                </a:solidFill>
              </a:rPr>
              <a:t>la </a:t>
            </a:r>
            <a:r>
              <a:rPr lang="en-US" sz="2400" dirty="0" err="1">
                <a:solidFill>
                  <a:srgbClr val="220892"/>
                </a:solidFill>
              </a:rPr>
              <a:t>Dinastia</a:t>
            </a:r>
            <a:r>
              <a:rPr lang="en-US" sz="2400" dirty="0">
                <a:solidFill>
                  <a:srgbClr val="220892"/>
                </a:solidFill>
              </a:rPr>
              <a:t> Qing</a:t>
            </a:r>
            <a:endParaRPr lang="es-ES" sz="2400" dirty="0">
              <a:solidFill>
                <a:srgbClr val="220892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357158" y="5214950"/>
            <a:ext cx="290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dirty="0">
                <a:solidFill>
                  <a:srgbClr val="220892"/>
                </a:solidFill>
              </a:rPr>
              <a:t>Con la República de China</a:t>
            </a:r>
            <a:endParaRPr lang="es-ES" dirty="0">
              <a:solidFill>
                <a:srgbClr val="220892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0" y="28572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200" dirty="0" smtClean="0">
                <a:solidFill>
                  <a:schemeClr val="accent2"/>
                </a:solidFill>
                <a:latin typeface="Impact" pitchFamily="34" charset="0"/>
              </a:rPr>
              <a:t>Primeros Reconocimiento Latinoamericanos</a:t>
            </a:r>
            <a:endParaRPr lang="es-AR" sz="32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3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23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37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237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37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7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1" grpId="0" build="p" autoUpdateAnimBg="0" advAuto="50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8012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2700" dirty="0" smtClean="0">
                <a:solidFill>
                  <a:srgbClr val="220892"/>
                </a:solidFill>
                <a:latin typeface="Arial" pitchFamily="34" charset="0"/>
                <a:cs typeface="Arial" pitchFamily="34" charset="0"/>
              </a:rPr>
              <a:t>Las </a:t>
            </a:r>
            <a:r>
              <a:rPr lang="es-ES_tradnl" sz="2700" dirty="0">
                <a:solidFill>
                  <a:srgbClr val="220892"/>
                </a:solidFill>
                <a:latin typeface="Arial" pitchFamily="34" charset="0"/>
                <a:cs typeface="Arial" pitchFamily="34" charset="0"/>
              </a:rPr>
              <a:t>relaciones diplomáticas con la </a:t>
            </a:r>
            <a:br>
              <a:rPr lang="es-ES_tradnl" sz="2700" dirty="0">
                <a:solidFill>
                  <a:srgbClr val="220892"/>
                </a:solidFill>
                <a:latin typeface="Arial" pitchFamily="34" charset="0"/>
                <a:cs typeface="Arial" pitchFamily="34" charset="0"/>
              </a:rPr>
            </a:br>
            <a:r>
              <a:rPr lang="es-ES_tradnl" sz="2700" dirty="0">
                <a:solidFill>
                  <a:srgbClr val="220892"/>
                </a:solidFill>
                <a:latin typeface="Arial" pitchFamily="34" charset="0"/>
                <a:cs typeface="Arial" pitchFamily="34" charset="0"/>
              </a:rPr>
              <a:t>Republica </a:t>
            </a:r>
            <a:r>
              <a:rPr lang="es-ES_tradnl" sz="2700" dirty="0" smtClean="0">
                <a:solidFill>
                  <a:srgbClr val="220892"/>
                </a:solidFill>
                <a:latin typeface="Arial" pitchFamily="34" charset="0"/>
                <a:cs typeface="Arial" pitchFamily="34" charset="0"/>
              </a:rPr>
              <a:t>Popular China</a:t>
            </a:r>
            <a:endParaRPr lang="en-US" altLang="zh-CN" sz="2700" dirty="0">
              <a:solidFill>
                <a:srgbClr val="220892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orient="vert" idx="1"/>
          </p:nvPr>
        </p:nvSpPr>
        <p:spPr>
          <a:xfrm>
            <a:off x="2411760" y="1628800"/>
            <a:ext cx="4191000" cy="4419600"/>
          </a:xfrm>
        </p:spPr>
        <p:txBody>
          <a:bodyPr vert="horz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s-ES_tradnl" sz="2400" b="1" dirty="0" smtClean="0"/>
              <a:t>1960 	Cuba</a:t>
            </a:r>
          </a:p>
          <a:p>
            <a:pPr>
              <a:lnSpc>
                <a:spcPct val="90000"/>
              </a:lnSpc>
            </a:pPr>
            <a:r>
              <a:rPr lang="es-ES_tradnl" sz="2400" b="1" dirty="0" smtClean="0"/>
              <a:t>1970 	Chile</a:t>
            </a:r>
          </a:p>
          <a:p>
            <a:pPr>
              <a:lnSpc>
                <a:spcPct val="90000"/>
              </a:lnSpc>
            </a:pPr>
            <a:r>
              <a:rPr lang="es-ES_tradnl" sz="2400" b="1" dirty="0" smtClean="0"/>
              <a:t>1971 	Perú</a:t>
            </a:r>
          </a:p>
          <a:p>
            <a:pPr>
              <a:lnSpc>
                <a:spcPct val="90000"/>
              </a:lnSpc>
            </a:pPr>
            <a:r>
              <a:rPr lang="es-ES_tradnl" sz="2400" b="1" dirty="0" smtClean="0"/>
              <a:t>1972 	México</a:t>
            </a:r>
          </a:p>
          <a:p>
            <a:pPr>
              <a:lnSpc>
                <a:spcPct val="90000"/>
              </a:lnSpc>
            </a:pPr>
            <a:r>
              <a:rPr lang="es-ES_tradnl" sz="2400" b="1" dirty="0" smtClean="0">
                <a:solidFill>
                  <a:srgbClr val="FF0000"/>
                </a:solidFill>
              </a:rPr>
              <a:t>1972 	Argentina</a:t>
            </a:r>
          </a:p>
          <a:p>
            <a:pPr>
              <a:lnSpc>
                <a:spcPct val="90000"/>
              </a:lnSpc>
            </a:pPr>
            <a:r>
              <a:rPr lang="es-ES_tradnl" sz="2400" b="1" dirty="0" smtClean="0"/>
              <a:t>1974 	Venezuela</a:t>
            </a:r>
          </a:p>
          <a:p>
            <a:pPr>
              <a:lnSpc>
                <a:spcPct val="90000"/>
              </a:lnSpc>
            </a:pPr>
            <a:r>
              <a:rPr lang="es-ES_tradnl" sz="2400" b="1" dirty="0" smtClean="0"/>
              <a:t>1974 	Brasil</a:t>
            </a:r>
          </a:p>
          <a:p>
            <a:pPr>
              <a:lnSpc>
                <a:spcPct val="90000"/>
              </a:lnSpc>
            </a:pPr>
            <a:r>
              <a:rPr lang="es-ES_tradnl" sz="2400" b="1" dirty="0" smtClean="0"/>
              <a:t>1980 	Ecuador</a:t>
            </a:r>
          </a:p>
          <a:p>
            <a:pPr>
              <a:lnSpc>
                <a:spcPct val="90000"/>
              </a:lnSpc>
            </a:pPr>
            <a:r>
              <a:rPr lang="es-ES_tradnl" sz="2400" b="1" dirty="0" smtClean="0"/>
              <a:t>1980 	Colombia</a:t>
            </a:r>
          </a:p>
          <a:p>
            <a:pPr>
              <a:lnSpc>
                <a:spcPct val="90000"/>
              </a:lnSpc>
            </a:pPr>
            <a:r>
              <a:rPr lang="es-ES_tradnl" sz="2400" b="1" dirty="0" smtClean="0"/>
              <a:t>1985	Bolivia</a:t>
            </a:r>
          </a:p>
          <a:p>
            <a:pPr>
              <a:lnSpc>
                <a:spcPct val="90000"/>
              </a:lnSpc>
            </a:pPr>
            <a:r>
              <a:rPr lang="es-ES_tradnl" sz="2400" b="1" dirty="0" smtClean="0"/>
              <a:t>1988	Uruguay</a:t>
            </a:r>
            <a:endParaRPr lang="en-US" altLang="zh-CN" sz="2400" b="1" dirty="0" smtClean="0">
              <a:ea typeface="SimSun" pitchFamily="2" charset="-122"/>
            </a:endParaRPr>
          </a:p>
        </p:txBody>
      </p:sp>
      <p:pic>
        <p:nvPicPr>
          <p:cNvPr id="33797" name="Picture 5" descr="http://t0.gstatic.com/images?q=tbn:ANd9GcRgFSVTMzJpc7V7rePi5GAQAFLKlnD3czoSnYMUfpMaUOTmssM6WKeaw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772816"/>
            <a:ext cx="1080120" cy="1351817"/>
          </a:xfrm>
          <a:prstGeom prst="rect">
            <a:avLst/>
          </a:prstGeom>
          <a:noFill/>
        </p:spPr>
      </p:pic>
      <p:pic>
        <p:nvPicPr>
          <p:cNvPr id="33799" name="Picture 7" descr="http://www.biography.com/imported/images/Biography/Images/Profiles/G/Che-Guevara-9322774-1-4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4071942"/>
            <a:ext cx="1080120" cy="1080121"/>
          </a:xfrm>
          <a:prstGeom prst="rect">
            <a:avLst/>
          </a:prstGeom>
          <a:noFill/>
        </p:spPr>
      </p:pic>
      <p:pic>
        <p:nvPicPr>
          <p:cNvPr id="33801" name="Picture 9" descr="http://t3.gstatic.com/images?q=tbn:ANd9GcR2qCRHMpHVAgTgeeHKIfxBL5gA-w4OwGE8pKC_jIymnm45v7hN7Q1QU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780928"/>
            <a:ext cx="1733593" cy="12961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18" presetClass="entr" presetSubtype="3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18" presetClass="entr" presetSubtype="3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23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"/>
                            </p:stCondLst>
                            <p:childTnLst>
                              <p:par>
                                <p:cTn id="21" presetID="18" presetClass="entr" presetSubtype="3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238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8" presetClass="entr" presetSubtype="3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238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00"/>
                            </p:stCondLst>
                            <p:childTnLst>
                              <p:par>
                                <p:cTn id="29" presetID="18" presetClass="entr" presetSubtype="3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238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900"/>
                            </p:stCondLst>
                            <p:childTnLst>
                              <p:par>
                                <p:cTn id="33" presetID="18" presetClass="entr" presetSubtype="3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238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600"/>
                            </p:stCondLst>
                            <p:childTnLst>
                              <p:par>
                                <p:cTn id="37" presetID="18" presetClass="entr" presetSubtype="3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238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300"/>
                            </p:stCondLst>
                            <p:childTnLst>
                              <p:par>
                                <p:cTn id="41" presetID="18" presetClass="entr" presetSubtype="3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500"/>
                                        <p:tgtEl>
                                          <p:spTgt spid="238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8" presetClass="entr" presetSubtype="3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2385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5" grpId="0" build="p" autoUpdateAnimBg="0" advAuto="20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00240"/>
            <a:ext cx="4572000" cy="4114800"/>
          </a:xfrm>
        </p:spPr>
        <p:txBody>
          <a:bodyPr>
            <a:noAutofit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" tooltip="América"/>
              </a:rPr>
              <a:t>América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r>
              <a:rPr lang="en-US" sz="18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(10 </a:t>
            </a:r>
            <a:r>
              <a:rPr lang="en-US" sz="180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estados</a:t>
            </a:r>
            <a:r>
              <a:rPr lang="en-US" sz="18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 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3" tooltip="Belice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3" tooltip="Belice"/>
              </a:rPr>
              <a:t>Belice</a:t>
            </a:r>
            <a:r>
              <a:rPr lang="en-US" sz="18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(</a:t>
            </a:r>
            <a:r>
              <a:rPr lang="en-US" sz="18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4" tooltip="1989"/>
              </a:rPr>
              <a:t>1989</a:t>
            </a:r>
            <a:r>
              <a:rPr lang="en-US" sz="18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r>
              <a:rPr lang="en-US" sz="18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5" tooltip="El Salvador"/>
              </a:rPr>
              <a:t>El Salvador</a:t>
            </a:r>
            <a:r>
              <a:rPr lang="en-US" sz="18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(</a:t>
            </a:r>
            <a:r>
              <a:rPr lang="en-US" sz="18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6" tooltip="1961"/>
              </a:rPr>
              <a:t>1961</a:t>
            </a:r>
            <a:r>
              <a:rPr lang="en-US" sz="18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r>
              <a:rPr lang="en-US" sz="18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7" tooltip="Guatemala"/>
              </a:rPr>
              <a:t>Guatemala</a:t>
            </a:r>
            <a:r>
              <a:rPr lang="en-US" sz="18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(</a:t>
            </a:r>
            <a:r>
              <a:rPr lang="en-US" sz="18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8" tooltip="1960"/>
              </a:rPr>
              <a:t>1960</a:t>
            </a:r>
            <a:r>
              <a:rPr lang="en-US" sz="18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sz="1800" b="1" baseline="30000" dirty="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r>
              <a:rPr lang="en-US" sz="18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9" tooltip="Honduras"/>
              </a:rPr>
              <a:t>Honduras</a:t>
            </a:r>
            <a:r>
              <a:rPr lang="en-US" sz="18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(</a:t>
            </a:r>
            <a:r>
              <a:rPr lang="en-US" sz="18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10" tooltip="1965"/>
              </a:rPr>
              <a:t>1965</a:t>
            </a:r>
            <a:r>
              <a:rPr lang="en-US" sz="18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265176" indent="-265176">
              <a:buFont typeface="Wingdings 2"/>
              <a:buChar char=""/>
              <a:defRPr/>
            </a:pPr>
            <a:r>
              <a:rPr lang="en-US" sz="18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r>
              <a:rPr lang="en-US" sz="1800" b="1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11" tooltip="Haití"/>
              </a:rPr>
              <a:t>Haití</a:t>
            </a:r>
            <a:r>
              <a:rPr lang="en-US" sz="18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(</a:t>
            </a:r>
            <a:r>
              <a:rPr lang="en-US" sz="18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12" tooltip="1956"/>
              </a:rPr>
              <a:t>1956</a:t>
            </a:r>
            <a:r>
              <a:rPr lang="en-US" sz="18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265176" indent="-265176">
              <a:buFont typeface="Wingdings 2"/>
              <a:buChar char=""/>
              <a:defRPr/>
            </a:pPr>
            <a:r>
              <a:rPr lang="en-US" sz="18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13" tooltip="Nicaragua"/>
              </a:rPr>
              <a:t> Nicaragua</a:t>
            </a:r>
            <a:r>
              <a:rPr lang="en-US" sz="18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(</a:t>
            </a:r>
            <a:r>
              <a:rPr lang="en-US" sz="18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14" tooltip="1962"/>
              </a:rPr>
              <a:t>1962</a:t>
            </a:r>
            <a:r>
              <a:rPr lang="en-US" sz="18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en-US" sz="18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15" tooltip="1985"/>
              </a:rPr>
              <a:t>1985</a:t>
            </a:r>
            <a:r>
              <a:rPr lang="en-US" sz="18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 </a:t>
            </a:r>
            <a:r>
              <a:rPr lang="en-US" sz="18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16" tooltip="1990"/>
              </a:rPr>
              <a:t>1990</a:t>
            </a:r>
            <a:r>
              <a:rPr lang="en-US" sz="18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r>
              <a:rPr lang="en-US" sz="18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17" tooltip="Paraguay"/>
              </a:rPr>
              <a:t>Paraguay</a:t>
            </a:r>
            <a:r>
              <a:rPr lang="en-US" sz="18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(</a:t>
            </a:r>
            <a:r>
              <a:rPr lang="en-US" sz="18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18" tooltip="1957"/>
              </a:rPr>
              <a:t>1957</a:t>
            </a:r>
            <a:r>
              <a:rPr lang="en-US" sz="18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r>
              <a:rPr lang="en-US" sz="18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19" tooltip="San Cristóbal y Nieves"/>
              </a:rPr>
              <a:t>San </a:t>
            </a:r>
            <a:r>
              <a:rPr lang="en-US" sz="1800" b="1" dirty="0" err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19" tooltip="San Cristóbal y Nieves"/>
              </a:rPr>
              <a:t>Cristóbal</a:t>
            </a:r>
            <a:r>
              <a:rPr lang="en-US" sz="18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19" tooltip="San Cristóbal y Nieves"/>
              </a:rPr>
              <a:t> y Nieves</a:t>
            </a:r>
            <a:r>
              <a:rPr lang="en-US" sz="18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(</a:t>
            </a:r>
            <a:r>
              <a:rPr lang="en-US" sz="18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0" tooltip="1983"/>
              </a:rPr>
              <a:t>1983</a:t>
            </a:r>
            <a:r>
              <a:rPr lang="en-US" sz="18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r>
              <a:rPr lang="en-US" sz="18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1" tooltip="Santa Lucía"/>
              </a:rPr>
              <a:t>Santa </a:t>
            </a:r>
            <a:r>
              <a:rPr lang="en-US" sz="1800" b="1" dirty="0" err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1" tooltip="Santa Lucía"/>
              </a:rPr>
              <a:t>Lucía</a:t>
            </a:r>
            <a:r>
              <a:rPr lang="en-US" sz="18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(</a:t>
            </a:r>
            <a:r>
              <a:rPr lang="en-US" sz="18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2" tooltip="1984"/>
              </a:rPr>
              <a:t>1984</a:t>
            </a:r>
            <a:r>
              <a:rPr lang="en-US" sz="18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en-US" sz="18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3" tooltip="1997"/>
              </a:rPr>
              <a:t>1997</a:t>
            </a:r>
            <a:r>
              <a:rPr lang="en-US" sz="18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 </a:t>
            </a:r>
            <a:r>
              <a:rPr lang="en-US" sz="18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4" tooltip="2007"/>
              </a:rPr>
              <a:t>2007</a:t>
            </a:r>
            <a:r>
              <a:rPr lang="en-US" sz="18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r>
              <a:rPr lang="en-US" sz="18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5" tooltip="San Vicente y las Granadinas"/>
              </a:rPr>
              <a:t>San Vicente y </a:t>
            </a:r>
            <a:r>
              <a:rPr lang="en-US" sz="1800" b="1" dirty="0" err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5" tooltip="San Vicente y las Granadinas"/>
              </a:rPr>
              <a:t>las</a:t>
            </a:r>
            <a:r>
              <a:rPr lang="en-US" sz="18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5" tooltip="San Vicente y las Granadinas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5" tooltip="San Vicente y las Granadinas"/>
              </a:rPr>
              <a:t>Granadinas</a:t>
            </a:r>
            <a:r>
              <a:rPr lang="en-US" sz="18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(</a:t>
            </a:r>
            <a:r>
              <a:rPr lang="en-US" sz="18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6" tooltip="1981"/>
              </a:rPr>
              <a:t>1981</a:t>
            </a:r>
            <a:r>
              <a:rPr lang="en-US" sz="18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zh-CN" alt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1714500"/>
            <a:ext cx="3879850" cy="4339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32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7" tooltip="África"/>
              </a:rPr>
              <a:t>África</a:t>
            </a:r>
            <a:r>
              <a:rPr lang="en-US" altLang="zh-CN" dirty="0">
                <a:ea typeface="宋体" pitchFamily="2" charset="-122"/>
              </a:rPr>
              <a:t> </a:t>
            </a:r>
            <a:r>
              <a:rPr lang="en-US" altLang="zh-CN" dirty="0" smtClean="0">
                <a:solidFill>
                  <a:srgbClr val="FF0000"/>
                </a:solidFill>
                <a:ea typeface="宋体" pitchFamily="2" charset="-122"/>
              </a:rPr>
              <a:t>(1 </a:t>
            </a:r>
            <a:r>
              <a:rPr lang="en-US" altLang="zh-CN" dirty="0" err="1">
                <a:solidFill>
                  <a:srgbClr val="FF0000"/>
                </a:solidFill>
                <a:ea typeface="宋体" pitchFamily="2" charset="-122"/>
              </a:rPr>
              <a:t>estados</a:t>
            </a:r>
            <a:r>
              <a:rPr lang="en-US" altLang="zh-CN" dirty="0">
                <a:solidFill>
                  <a:srgbClr val="FF0000"/>
                </a:solidFill>
                <a:ea typeface="宋体" pitchFamily="2" charset="-122"/>
              </a:rPr>
              <a:t>) </a:t>
            </a:r>
            <a:r>
              <a:rPr lang="en-US" altLang="zh-CN" baseline="30000" dirty="0" smtClean="0">
                <a:ea typeface="宋体" pitchFamily="2" charset="-122"/>
                <a:hlinkClick r:id="rId28"/>
              </a:rPr>
              <a:t>1</a:t>
            </a:r>
            <a:endParaRPr lang="en-US" altLang="zh-CN" dirty="0">
              <a:ea typeface="宋体" pitchFamily="2" charset="-122"/>
            </a:endParaRPr>
          </a:p>
          <a:p>
            <a:r>
              <a:rPr lang="en-US" altLang="zh-CN" dirty="0">
                <a:ea typeface="宋体" pitchFamily="2" charset="-122"/>
              </a:rPr>
              <a:t> </a:t>
            </a:r>
            <a:r>
              <a:rPr lang="en-US" altLang="zh-CN" dirty="0" err="1">
                <a:ea typeface="宋体" pitchFamily="2" charset="-122"/>
                <a:hlinkClick r:id="rId29" tooltip="Suazilandia"/>
              </a:rPr>
              <a:t>Suazilandia</a:t>
            </a:r>
            <a:r>
              <a:rPr lang="en-US" altLang="zh-CN" dirty="0">
                <a:ea typeface="宋体" pitchFamily="2" charset="-122"/>
              </a:rPr>
              <a:t> (</a:t>
            </a:r>
            <a:r>
              <a:rPr lang="en-US" altLang="zh-CN" dirty="0">
                <a:ea typeface="宋体" pitchFamily="2" charset="-122"/>
                <a:hlinkClick r:id="rId30" tooltip="1968"/>
              </a:rPr>
              <a:t>1968</a:t>
            </a:r>
            <a:r>
              <a:rPr lang="en-US" altLang="zh-CN" dirty="0">
                <a:ea typeface="宋体" pitchFamily="2" charset="-122"/>
              </a:rPr>
              <a:t>)</a:t>
            </a:r>
            <a:r>
              <a:rPr lang="en-US" altLang="zh-CN" baseline="30000" dirty="0">
                <a:ea typeface="宋体" pitchFamily="2" charset="-122"/>
                <a:hlinkClick r:id="rId28"/>
              </a:rPr>
              <a:t>n. 1</a:t>
            </a:r>
            <a:endParaRPr lang="en-US" altLang="zh-CN" baseline="30000" dirty="0">
              <a:ea typeface="宋体" pitchFamily="2" charset="-122"/>
            </a:endParaRPr>
          </a:p>
          <a:p>
            <a:endParaRPr lang="en-US" altLang="zh-CN" dirty="0">
              <a:ea typeface="宋体" pitchFamily="2" charset="-122"/>
            </a:endParaRPr>
          </a:p>
          <a:p>
            <a:r>
              <a:rPr lang="en-US" altLang="zh-CN" sz="3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31" tooltip="Europa"/>
              </a:rPr>
              <a:t>Europa</a:t>
            </a:r>
            <a:r>
              <a:rPr lang="en-US" altLang="zh-CN" dirty="0">
                <a:solidFill>
                  <a:srgbClr val="FF0000"/>
                </a:solidFill>
                <a:ea typeface="宋体" pitchFamily="2" charset="-122"/>
              </a:rPr>
              <a:t> (1 </a:t>
            </a:r>
            <a:r>
              <a:rPr lang="en-US" altLang="zh-CN" dirty="0" err="1">
                <a:solidFill>
                  <a:srgbClr val="FF0000"/>
                </a:solidFill>
                <a:ea typeface="宋体" pitchFamily="2" charset="-122"/>
              </a:rPr>
              <a:t>estado</a:t>
            </a:r>
            <a:r>
              <a:rPr lang="en-US" altLang="zh-CN" dirty="0">
                <a:solidFill>
                  <a:srgbClr val="FF0000"/>
                </a:solidFill>
                <a:ea typeface="宋体" pitchFamily="2" charset="-122"/>
              </a:rPr>
              <a:t>)</a:t>
            </a:r>
            <a:r>
              <a:rPr lang="en-US" altLang="zh-CN" dirty="0">
                <a:ea typeface="宋体" pitchFamily="2" charset="-122"/>
              </a:rPr>
              <a:t> </a:t>
            </a:r>
          </a:p>
          <a:p>
            <a:r>
              <a:rPr lang="en-US" altLang="zh-CN" dirty="0">
                <a:ea typeface="宋体" pitchFamily="2" charset="-122"/>
                <a:hlinkClick r:id="rId32" tooltip="Ciudad del Vaticano"/>
              </a:rPr>
              <a:t>Ciudad del </a:t>
            </a:r>
            <a:r>
              <a:rPr lang="en-US" altLang="zh-CN" dirty="0" err="1">
                <a:ea typeface="宋体" pitchFamily="2" charset="-122"/>
                <a:hlinkClick r:id="rId32" tooltip="Ciudad del Vaticano"/>
              </a:rPr>
              <a:t>Vaticano</a:t>
            </a:r>
            <a:r>
              <a:rPr lang="en-US" altLang="zh-CN" dirty="0">
                <a:ea typeface="宋体" pitchFamily="2" charset="-122"/>
              </a:rPr>
              <a:t> (</a:t>
            </a:r>
            <a:r>
              <a:rPr lang="en-US" altLang="zh-CN" dirty="0">
                <a:ea typeface="宋体" pitchFamily="2" charset="-122"/>
                <a:hlinkClick r:id="rId33" tooltip="1942"/>
              </a:rPr>
              <a:t>1942</a:t>
            </a:r>
            <a:r>
              <a:rPr lang="en-US" altLang="zh-CN" dirty="0">
                <a:ea typeface="宋体" pitchFamily="2" charset="-122"/>
              </a:rPr>
              <a:t>)</a:t>
            </a:r>
            <a:r>
              <a:rPr lang="en-US" altLang="zh-CN" baseline="30000" dirty="0">
                <a:ea typeface="宋体" pitchFamily="2" charset="-122"/>
                <a:hlinkClick r:id="rId28"/>
              </a:rPr>
              <a:t>n. 1</a:t>
            </a:r>
            <a:endParaRPr lang="en-US" altLang="zh-CN" dirty="0">
              <a:ea typeface="宋体" pitchFamily="2" charset="-122"/>
            </a:endParaRPr>
          </a:p>
          <a:p>
            <a:endParaRPr lang="en-US" altLang="zh-CN" dirty="0">
              <a:ea typeface="宋体" pitchFamily="2" charset="-122"/>
              <a:hlinkClick r:id="rId34" tooltip="Oceanía"/>
            </a:endParaRPr>
          </a:p>
          <a:p>
            <a:r>
              <a:rPr lang="en-US" altLang="zh-CN" sz="32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34" tooltip="Oceanía"/>
              </a:rPr>
              <a:t>Oceanía</a:t>
            </a:r>
            <a:r>
              <a:rPr lang="en-US" altLang="zh-CN" dirty="0">
                <a:ea typeface="宋体" pitchFamily="2" charset="-122"/>
              </a:rPr>
              <a:t> (</a:t>
            </a:r>
            <a:r>
              <a:rPr lang="en-US" altLang="zh-CN" dirty="0">
                <a:solidFill>
                  <a:srgbClr val="FF0000"/>
                </a:solidFill>
                <a:ea typeface="宋体" pitchFamily="2" charset="-122"/>
              </a:rPr>
              <a:t>6 </a:t>
            </a:r>
            <a:r>
              <a:rPr lang="en-US" altLang="zh-CN" dirty="0" err="1">
                <a:solidFill>
                  <a:srgbClr val="FF0000"/>
                </a:solidFill>
                <a:ea typeface="宋体" pitchFamily="2" charset="-122"/>
              </a:rPr>
              <a:t>estados</a:t>
            </a:r>
            <a:r>
              <a:rPr lang="en-US" altLang="zh-CN" dirty="0">
                <a:solidFill>
                  <a:srgbClr val="FF0000"/>
                </a:solidFill>
                <a:ea typeface="宋体" pitchFamily="2" charset="-122"/>
              </a:rPr>
              <a:t>)</a:t>
            </a:r>
            <a:endParaRPr lang="en-US" altLang="zh-CN" dirty="0">
              <a:ea typeface="宋体" pitchFamily="2" charset="-122"/>
            </a:endParaRPr>
          </a:p>
          <a:p>
            <a:r>
              <a:rPr lang="en-US" altLang="zh-CN" dirty="0">
                <a:ea typeface="宋体" pitchFamily="2" charset="-122"/>
                <a:hlinkClick r:id="rId35" tooltip="Islas Marshall"/>
              </a:rPr>
              <a:t>Islas Marshall</a:t>
            </a:r>
            <a:r>
              <a:rPr lang="en-US" altLang="zh-CN" dirty="0">
                <a:ea typeface="宋体" pitchFamily="2" charset="-122"/>
              </a:rPr>
              <a:t> (</a:t>
            </a:r>
            <a:r>
              <a:rPr lang="en-US" altLang="zh-CN" dirty="0">
                <a:ea typeface="宋体" pitchFamily="2" charset="-122"/>
                <a:hlinkClick r:id="rId36" tooltip="1998"/>
              </a:rPr>
              <a:t>1998</a:t>
            </a:r>
            <a:r>
              <a:rPr lang="en-US" altLang="zh-CN" dirty="0">
                <a:ea typeface="宋体" pitchFamily="2" charset="-122"/>
              </a:rPr>
              <a:t>)</a:t>
            </a:r>
            <a:r>
              <a:rPr lang="en-US" altLang="zh-CN" baseline="30000" dirty="0">
                <a:ea typeface="宋体" pitchFamily="2" charset="-122"/>
                <a:hlinkClick r:id="rId28"/>
              </a:rPr>
              <a:t>n. 1</a:t>
            </a:r>
            <a:endParaRPr lang="en-US" altLang="zh-CN" dirty="0">
              <a:ea typeface="宋体" pitchFamily="2" charset="-122"/>
            </a:endParaRPr>
          </a:p>
          <a:p>
            <a:r>
              <a:rPr lang="en-US" altLang="zh-CN" dirty="0">
                <a:ea typeface="宋体" pitchFamily="2" charset="-122"/>
              </a:rPr>
              <a:t> </a:t>
            </a:r>
            <a:r>
              <a:rPr lang="en-US" altLang="zh-CN" dirty="0">
                <a:ea typeface="宋体" pitchFamily="2" charset="-122"/>
                <a:hlinkClick r:id="rId37" tooltip="Islas Salomón"/>
              </a:rPr>
              <a:t>Islas </a:t>
            </a:r>
            <a:r>
              <a:rPr lang="en-US" altLang="zh-CN" dirty="0" err="1">
                <a:ea typeface="宋体" pitchFamily="2" charset="-122"/>
                <a:hlinkClick r:id="rId37" tooltip="Islas Salomón"/>
              </a:rPr>
              <a:t>Salomón</a:t>
            </a:r>
            <a:r>
              <a:rPr lang="en-US" altLang="zh-CN" dirty="0">
                <a:ea typeface="宋体" pitchFamily="2" charset="-122"/>
              </a:rPr>
              <a:t> (</a:t>
            </a:r>
            <a:r>
              <a:rPr lang="en-US" altLang="zh-CN" dirty="0">
                <a:ea typeface="宋体" pitchFamily="2" charset="-122"/>
                <a:hlinkClick r:id="rId20" tooltip="1983"/>
              </a:rPr>
              <a:t>1983</a:t>
            </a:r>
            <a:r>
              <a:rPr lang="en-US" altLang="zh-CN" dirty="0">
                <a:ea typeface="宋体" pitchFamily="2" charset="-122"/>
              </a:rPr>
              <a:t>)</a:t>
            </a:r>
            <a:r>
              <a:rPr lang="en-US" altLang="zh-CN" baseline="30000" dirty="0">
                <a:ea typeface="宋体" pitchFamily="2" charset="-122"/>
                <a:hlinkClick r:id="rId28"/>
              </a:rPr>
              <a:t>n. 1</a:t>
            </a:r>
            <a:endParaRPr lang="en-US" altLang="zh-CN" dirty="0">
              <a:ea typeface="宋体" pitchFamily="2" charset="-122"/>
            </a:endParaRPr>
          </a:p>
          <a:p>
            <a:r>
              <a:rPr lang="en-US" altLang="zh-CN" dirty="0">
                <a:ea typeface="宋体" pitchFamily="2" charset="-122"/>
              </a:rPr>
              <a:t> </a:t>
            </a:r>
            <a:r>
              <a:rPr lang="en-US" altLang="zh-CN" dirty="0">
                <a:ea typeface="宋体" pitchFamily="2" charset="-122"/>
                <a:hlinkClick r:id="rId38" tooltip="Kiribati"/>
              </a:rPr>
              <a:t>Kiribati</a:t>
            </a:r>
            <a:r>
              <a:rPr lang="en-US" altLang="zh-CN" dirty="0">
                <a:ea typeface="宋体" pitchFamily="2" charset="-122"/>
              </a:rPr>
              <a:t> (</a:t>
            </a:r>
            <a:r>
              <a:rPr lang="en-US" altLang="zh-CN" dirty="0">
                <a:ea typeface="宋体" pitchFamily="2" charset="-122"/>
                <a:hlinkClick r:id="rId39" tooltip="2003"/>
              </a:rPr>
              <a:t>2003</a:t>
            </a:r>
            <a:r>
              <a:rPr lang="en-US" altLang="zh-CN" dirty="0">
                <a:ea typeface="宋体" pitchFamily="2" charset="-122"/>
              </a:rPr>
              <a:t>)</a:t>
            </a:r>
          </a:p>
          <a:p>
            <a:r>
              <a:rPr lang="en-US" altLang="zh-CN" dirty="0">
                <a:ea typeface="宋体" pitchFamily="2" charset="-122"/>
              </a:rPr>
              <a:t> </a:t>
            </a:r>
            <a:r>
              <a:rPr lang="en-US" altLang="zh-CN" dirty="0">
                <a:ea typeface="宋体" pitchFamily="2" charset="-122"/>
                <a:hlinkClick r:id="rId40" tooltip="Nauru"/>
              </a:rPr>
              <a:t>Nauru</a:t>
            </a:r>
            <a:r>
              <a:rPr lang="en-US" altLang="zh-CN" dirty="0">
                <a:ea typeface="宋体" pitchFamily="2" charset="-122"/>
              </a:rPr>
              <a:t> (</a:t>
            </a:r>
            <a:r>
              <a:rPr lang="en-US" altLang="zh-CN" dirty="0">
                <a:ea typeface="宋体" pitchFamily="2" charset="-122"/>
                <a:hlinkClick r:id="rId41" tooltip="1980"/>
              </a:rPr>
              <a:t>1980</a:t>
            </a:r>
            <a:r>
              <a:rPr lang="en-US" altLang="zh-CN" dirty="0">
                <a:ea typeface="宋体" pitchFamily="2" charset="-122"/>
              </a:rPr>
              <a:t>–</a:t>
            </a:r>
            <a:r>
              <a:rPr lang="en-US" altLang="zh-CN" dirty="0">
                <a:ea typeface="宋体" pitchFamily="2" charset="-122"/>
                <a:hlinkClick r:id="rId42" tooltip="2002"/>
              </a:rPr>
              <a:t>2002</a:t>
            </a:r>
            <a:r>
              <a:rPr lang="en-US" altLang="zh-CN" dirty="0">
                <a:ea typeface="宋体" pitchFamily="2" charset="-122"/>
              </a:rPr>
              <a:t>, </a:t>
            </a:r>
            <a:r>
              <a:rPr lang="en-US" altLang="zh-CN" dirty="0">
                <a:ea typeface="宋体" pitchFamily="2" charset="-122"/>
                <a:hlinkClick r:id="rId43" tooltip="2005"/>
              </a:rPr>
              <a:t>2005</a:t>
            </a:r>
            <a:r>
              <a:rPr lang="en-US" altLang="zh-CN" dirty="0">
                <a:ea typeface="宋体" pitchFamily="2" charset="-122"/>
              </a:rPr>
              <a:t>)</a:t>
            </a:r>
            <a:r>
              <a:rPr lang="en-US" altLang="zh-CN" baseline="30000" dirty="0">
                <a:ea typeface="宋体" pitchFamily="2" charset="-122"/>
                <a:hlinkClick r:id="rId28"/>
              </a:rPr>
              <a:t>n. 1</a:t>
            </a:r>
            <a:endParaRPr lang="en-US" altLang="zh-CN" dirty="0">
              <a:ea typeface="宋体" pitchFamily="2" charset="-122"/>
            </a:endParaRPr>
          </a:p>
          <a:p>
            <a:r>
              <a:rPr lang="en-US" altLang="zh-CN" dirty="0">
                <a:ea typeface="宋体" pitchFamily="2" charset="-122"/>
              </a:rPr>
              <a:t> </a:t>
            </a:r>
            <a:r>
              <a:rPr lang="en-US" altLang="zh-CN" dirty="0" err="1">
                <a:ea typeface="宋体" pitchFamily="2" charset="-122"/>
                <a:hlinkClick r:id="rId44" tooltip="Palaos"/>
              </a:rPr>
              <a:t>Palaos</a:t>
            </a:r>
            <a:r>
              <a:rPr lang="en-US" altLang="zh-CN" dirty="0">
                <a:ea typeface="宋体" pitchFamily="2" charset="-122"/>
              </a:rPr>
              <a:t> (</a:t>
            </a:r>
            <a:r>
              <a:rPr lang="en-US" altLang="zh-CN" dirty="0">
                <a:ea typeface="宋体" pitchFamily="2" charset="-122"/>
                <a:hlinkClick r:id="rId45" tooltip="1999"/>
              </a:rPr>
              <a:t>1999</a:t>
            </a:r>
            <a:r>
              <a:rPr lang="en-US" altLang="zh-CN" dirty="0">
                <a:ea typeface="宋体" pitchFamily="2" charset="-122"/>
              </a:rPr>
              <a:t>)</a:t>
            </a:r>
            <a:r>
              <a:rPr lang="en-US" altLang="zh-CN" baseline="30000" dirty="0">
                <a:ea typeface="宋体" pitchFamily="2" charset="-122"/>
                <a:hlinkClick r:id="rId28"/>
              </a:rPr>
              <a:t>n. 1</a:t>
            </a:r>
            <a:endParaRPr lang="en-US" altLang="zh-CN" dirty="0">
              <a:ea typeface="宋体" pitchFamily="2" charset="-122"/>
            </a:endParaRPr>
          </a:p>
          <a:p>
            <a:r>
              <a:rPr lang="en-US" altLang="zh-CN" dirty="0">
                <a:ea typeface="宋体" pitchFamily="2" charset="-122"/>
              </a:rPr>
              <a:t> </a:t>
            </a:r>
            <a:r>
              <a:rPr lang="en-US" altLang="zh-CN" dirty="0">
                <a:ea typeface="宋体" pitchFamily="2" charset="-122"/>
                <a:hlinkClick r:id="rId46" tooltip="Tuvalu"/>
              </a:rPr>
              <a:t>Tuvalu</a:t>
            </a:r>
            <a:r>
              <a:rPr lang="en-US" altLang="zh-CN" dirty="0">
                <a:ea typeface="宋体" pitchFamily="2" charset="-122"/>
              </a:rPr>
              <a:t> (</a:t>
            </a:r>
            <a:r>
              <a:rPr lang="en-US" altLang="zh-CN" dirty="0">
                <a:ea typeface="宋体" pitchFamily="2" charset="-122"/>
                <a:hlinkClick r:id="rId47" tooltip="1979"/>
              </a:rPr>
              <a:t>1979</a:t>
            </a:r>
            <a:r>
              <a:rPr lang="en-US" altLang="zh-CN" dirty="0">
                <a:ea typeface="宋体" pitchFamily="2" charset="-122"/>
              </a:rPr>
              <a:t>)</a:t>
            </a:r>
            <a:r>
              <a:rPr lang="en-US" altLang="zh-CN" baseline="30000" dirty="0">
                <a:ea typeface="宋体" pitchFamily="2" charset="-122"/>
                <a:hlinkClick r:id="rId28"/>
              </a:rPr>
              <a:t>n. 1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sz="32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宋体" charset="-122"/>
                <a:cs typeface="+mj-cs"/>
              </a:rPr>
              <a:t>Latinoamerica</a:t>
            </a:r>
            <a:r>
              <a:rPr lang="en-US" altLang="zh-CN" sz="3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宋体" charset="-122"/>
                <a:cs typeface="+mj-cs"/>
              </a:rPr>
              <a:t> y </a:t>
            </a:r>
            <a:r>
              <a:rPr lang="en-US" altLang="zh-CN" sz="32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宋体" charset="-122"/>
                <a:cs typeface="+mj-cs"/>
              </a:rPr>
              <a:t>la </a:t>
            </a:r>
            <a:r>
              <a:rPr lang="en-US" altLang="zh-CN" sz="3200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宋体" charset="-122"/>
                <a:cs typeface="+mj-cs"/>
              </a:rPr>
              <a:t>Politica</a:t>
            </a:r>
            <a:r>
              <a:rPr lang="en-US" altLang="zh-CN" sz="32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宋体" charset="-122"/>
                <a:cs typeface="+mj-cs"/>
              </a:rPr>
              <a:t> de “</a:t>
            </a:r>
            <a:r>
              <a:rPr lang="en-US" altLang="zh-CN" sz="3200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宋体" charset="-122"/>
                <a:cs typeface="+mj-cs"/>
              </a:rPr>
              <a:t>Una</a:t>
            </a:r>
            <a:r>
              <a:rPr lang="en-US" altLang="zh-CN" sz="32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宋体" charset="-122"/>
                <a:cs typeface="+mj-cs"/>
              </a:rPr>
              <a:t> sola China”</a:t>
            </a:r>
          </a:p>
          <a:p>
            <a:pPr algn="ctr">
              <a:defRPr/>
            </a:pPr>
            <a:r>
              <a:rPr lang="en-US" altLang="zh-CN" sz="32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宋体" charset="-122"/>
                <a:cs typeface="+mj-cs"/>
              </a:rPr>
              <a:t>El </a:t>
            </a:r>
            <a:r>
              <a:rPr lang="en-US" altLang="zh-CN" sz="3200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宋体" charset="-122"/>
                <a:cs typeface="+mj-cs"/>
              </a:rPr>
              <a:t>Reconocimiento</a:t>
            </a:r>
            <a:r>
              <a:rPr lang="en-US" altLang="zh-CN" sz="32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宋体" charset="-122"/>
                <a:cs typeface="+mj-cs"/>
              </a:rPr>
              <a:t> </a:t>
            </a:r>
            <a:r>
              <a:rPr lang="en-US" altLang="zh-CN" sz="3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宋体" charset="-122"/>
                <a:cs typeface="+mj-cs"/>
              </a:rPr>
              <a:t>de Taiwan</a:t>
            </a:r>
            <a:br>
              <a:rPr lang="en-US" altLang="zh-CN" sz="3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宋体" charset="-122"/>
                <a:cs typeface="+mj-cs"/>
              </a:rPr>
            </a:br>
            <a:r>
              <a:rPr lang="en-US" altLang="zh-CN" sz="24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宋体" charset="-122"/>
                <a:cs typeface="+mj-cs"/>
              </a:rPr>
              <a:t>Un Factor </a:t>
            </a:r>
            <a:r>
              <a:rPr lang="en-US" altLang="zh-CN" sz="24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宋体" charset="-122"/>
                <a:cs typeface="+mj-cs"/>
              </a:rPr>
              <a:t>Irritativo</a:t>
            </a:r>
            <a:r>
              <a:rPr lang="en-US" altLang="zh-CN" sz="24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宋体" charset="-122"/>
                <a:cs typeface="+mj-cs"/>
              </a:rPr>
              <a:t> (</a:t>
            </a:r>
            <a:r>
              <a:rPr lang="en-US" altLang="zh-CN" sz="24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宋体" charset="-122"/>
                <a:cs typeface="+mj-cs"/>
              </a:rPr>
              <a:t>10 </a:t>
            </a:r>
            <a:r>
              <a:rPr lang="en-US" altLang="zh-CN" sz="24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宋体" charset="-122"/>
                <a:cs typeface="+mj-cs"/>
              </a:rPr>
              <a:t>de los </a:t>
            </a:r>
            <a:r>
              <a:rPr lang="en-US" altLang="zh-CN" sz="24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宋体" charset="-122"/>
                <a:cs typeface="+mj-cs"/>
              </a:rPr>
              <a:t>18 </a:t>
            </a:r>
            <a:r>
              <a:rPr lang="en-US" altLang="zh-CN" sz="24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宋体" charset="-122"/>
                <a:cs typeface="+mj-cs"/>
              </a:rPr>
              <a:t>paises</a:t>
            </a:r>
            <a:r>
              <a:rPr lang="en-US" altLang="zh-CN" sz="24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宋体" charset="-122"/>
                <a:cs typeface="+mj-cs"/>
              </a:rPr>
              <a:t>)</a:t>
            </a:r>
            <a:endParaRPr lang="en-US" altLang="zh-CN" sz="3200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宋体" charset="-122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81" name="Rectangle 5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91169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altLang="zh-CN" sz="2800" dirty="0" err="1">
                <a:solidFill>
                  <a:schemeClr val="tx1"/>
                </a:solidFill>
                <a:ea typeface="SimSun" pitchFamily="2" charset="-122"/>
              </a:rPr>
              <a:t>CARACTERISTICAS</a:t>
            </a:r>
            <a:r>
              <a:rPr lang="es-ES_tradnl" altLang="zh-CN" sz="2800" dirty="0">
                <a:solidFill>
                  <a:schemeClr val="tx1"/>
                </a:solidFill>
                <a:ea typeface="SimSun" pitchFamily="2" charset="-122"/>
              </a:rPr>
              <a:t> </a:t>
            </a:r>
            <a:r>
              <a:rPr lang="es-ES_tradnl" altLang="zh-CN" sz="2800" dirty="0" err="1">
                <a:solidFill>
                  <a:schemeClr val="tx1"/>
                </a:solidFill>
                <a:ea typeface="SimSun" pitchFamily="2" charset="-122"/>
              </a:rPr>
              <a:t>GEOGRAFICAS</a:t>
            </a:r>
            <a:r>
              <a:rPr lang="es-ES_tradnl" altLang="zh-CN" sz="2800" dirty="0">
                <a:solidFill>
                  <a:schemeClr val="tx1"/>
                </a:solidFill>
                <a:ea typeface="SimSun" pitchFamily="2" charset="-122"/>
              </a:rPr>
              <a:t> Y Comparaciones Regionales</a:t>
            </a:r>
            <a:endParaRPr lang="zh-CN" altLang="es-ES_tradnl" sz="2800" dirty="0">
              <a:solidFill>
                <a:schemeClr val="tx1"/>
              </a:solidFill>
              <a:ea typeface="SimSun" pitchFamily="2" charset="-122"/>
            </a:endParaRPr>
          </a:p>
        </p:txBody>
      </p:sp>
      <p:graphicFrame>
        <p:nvGraphicFramePr>
          <p:cNvPr id="229378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6572264" y="1071546"/>
          <a:ext cx="2355868" cy="1844585"/>
        </p:xfrm>
        <a:graphic>
          <a:graphicData uri="http://schemas.openxmlformats.org/presentationml/2006/ole">
            <p:oleObj spid="_x0000_s3074" name="PhotoSuite Image" r:id="rId4" imgW="9353520" imgH="7324560" progId="">
              <p:embed/>
            </p:oleObj>
          </a:graphicData>
        </a:graphic>
      </p:graphicFrame>
      <p:sp>
        <p:nvSpPr>
          <p:cNvPr id="2293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3071810"/>
            <a:ext cx="9144000" cy="3000396"/>
          </a:xfrm>
        </p:spPr>
        <p:txBody>
          <a:bodyPr>
            <a:normAutofit fontScale="85000" lnSpcReduction="20000"/>
          </a:bodyPr>
          <a:lstStyle/>
          <a:p>
            <a:pPr marL="265176" indent="-265176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s-ES" altLang="zh-CN" sz="2400" b="1" dirty="0">
                <a:ea typeface="SimSun" pitchFamily="2" charset="-122"/>
              </a:rPr>
              <a:t>China</a:t>
            </a:r>
            <a:r>
              <a:rPr lang="es-ES" altLang="zh-CN" sz="2400" dirty="0">
                <a:ea typeface="SimSun" pitchFamily="2" charset="-122"/>
              </a:rPr>
              <a:t>: </a:t>
            </a:r>
            <a:endParaRPr lang="es-ES" altLang="zh-CN" sz="2400" dirty="0" smtClean="0">
              <a:ea typeface="SimSun" pitchFamily="2" charset="-122"/>
            </a:endParaRPr>
          </a:p>
          <a:p>
            <a:pPr marL="265176" indent="-265176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s-ES" altLang="zh-CN" sz="2400" dirty="0" smtClean="0">
                <a:ea typeface="SimSun" pitchFamily="2" charset="-122"/>
              </a:rPr>
              <a:t>9,6 </a:t>
            </a:r>
            <a:r>
              <a:rPr lang="es-ES" altLang="zh-CN" sz="2400" dirty="0">
                <a:ea typeface="SimSun" pitchFamily="2" charset="-122"/>
              </a:rPr>
              <a:t>Millones de Km</a:t>
            </a:r>
            <a:r>
              <a:rPr lang="es-ES" altLang="zh-CN" sz="2400" baseline="30000" dirty="0">
                <a:ea typeface="SimSun" pitchFamily="2" charset="-122"/>
              </a:rPr>
              <a:t>2</a:t>
            </a:r>
            <a:r>
              <a:rPr lang="es-ES" altLang="zh-CN" sz="2400" dirty="0">
                <a:ea typeface="SimSun" pitchFamily="2" charset="-122"/>
              </a:rPr>
              <a:t> (4ro, tras Rusia, </a:t>
            </a:r>
            <a:r>
              <a:rPr lang="es-ES" altLang="zh-CN" sz="2400" dirty="0" err="1">
                <a:ea typeface="SimSun" pitchFamily="2" charset="-122"/>
              </a:rPr>
              <a:t>Canada</a:t>
            </a:r>
            <a:r>
              <a:rPr lang="es-ES" altLang="zh-CN" sz="2400" dirty="0">
                <a:ea typeface="SimSun" pitchFamily="2" charset="-122"/>
              </a:rPr>
              <a:t> y EEUU) </a:t>
            </a:r>
            <a:r>
              <a:rPr lang="en-US" altLang="zh-CN" sz="2400" dirty="0">
                <a:ea typeface="SimSun" pitchFamily="2" charset="-122"/>
              </a:rPr>
              <a:t>-</a:t>
            </a:r>
            <a:r>
              <a:rPr lang="es-ES" altLang="zh-CN" sz="2400" dirty="0">
                <a:ea typeface="SimSun" pitchFamily="2" charset="-122"/>
              </a:rPr>
              <a:t>. </a:t>
            </a:r>
            <a:r>
              <a:rPr lang="en-US" altLang="zh-CN" sz="2400" dirty="0">
                <a:ea typeface="SimSun" pitchFamily="2" charset="-122"/>
              </a:rPr>
              <a:t>23 </a:t>
            </a:r>
            <a:r>
              <a:rPr lang="en-US" altLang="zh-CN" sz="2400" dirty="0" err="1">
                <a:ea typeface="SimSun" pitchFamily="2" charset="-122"/>
              </a:rPr>
              <a:t>provincias</a:t>
            </a:r>
            <a:r>
              <a:rPr lang="en-US" altLang="zh-CN" sz="2400" dirty="0">
                <a:ea typeface="SimSun" pitchFamily="2" charset="-122"/>
              </a:rPr>
              <a:t>, 5 </a:t>
            </a:r>
            <a:r>
              <a:rPr lang="en-US" altLang="zh-CN" sz="2400" dirty="0" err="1">
                <a:ea typeface="SimSun" pitchFamily="2" charset="-122"/>
              </a:rPr>
              <a:t>regiones</a:t>
            </a:r>
            <a:r>
              <a:rPr lang="en-US" altLang="zh-CN" sz="2400" dirty="0">
                <a:ea typeface="SimSun" pitchFamily="2" charset="-122"/>
              </a:rPr>
              <a:t> </a:t>
            </a:r>
            <a:r>
              <a:rPr lang="en-US" altLang="zh-CN" sz="2400" dirty="0" err="1">
                <a:ea typeface="SimSun" pitchFamily="2" charset="-122"/>
              </a:rPr>
              <a:t>autónomas</a:t>
            </a:r>
            <a:r>
              <a:rPr lang="en-US" altLang="zh-CN" sz="2400" dirty="0">
                <a:ea typeface="SimSun" pitchFamily="2" charset="-122"/>
              </a:rPr>
              <a:t>, 4 </a:t>
            </a:r>
            <a:r>
              <a:rPr lang="en-US" altLang="zh-CN" sz="2400" dirty="0" err="1">
                <a:ea typeface="SimSun" pitchFamily="2" charset="-122"/>
              </a:rPr>
              <a:t>municipios</a:t>
            </a:r>
            <a:r>
              <a:rPr lang="en-US" altLang="zh-CN" sz="2400" dirty="0">
                <a:ea typeface="SimSun" pitchFamily="2" charset="-122"/>
              </a:rPr>
              <a:t> </a:t>
            </a:r>
            <a:r>
              <a:rPr lang="en-US" altLang="zh-CN" sz="2400" dirty="0" err="1">
                <a:ea typeface="SimSun" pitchFamily="2" charset="-122"/>
              </a:rPr>
              <a:t>bajo</a:t>
            </a:r>
            <a:r>
              <a:rPr lang="en-US" altLang="zh-CN" sz="2400" dirty="0">
                <a:ea typeface="SimSun" pitchFamily="2" charset="-122"/>
              </a:rPr>
              <a:t> </a:t>
            </a:r>
            <a:r>
              <a:rPr lang="en-US" altLang="zh-CN" sz="2400" dirty="0" err="1">
                <a:ea typeface="SimSun" pitchFamily="2" charset="-122"/>
              </a:rPr>
              <a:t>jurisdicción</a:t>
            </a:r>
            <a:r>
              <a:rPr lang="en-US" altLang="zh-CN" sz="2400" dirty="0">
                <a:ea typeface="SimSun" pitchFamily="2" charset="-122"/>
              </a:rPr>
              <a:t> central (o </a:t>
            </a:r>
            <a:r>
              <a:rPr lang="en-US" altLang="zh-CN" sz="2400" dirty="0" err="1">
                <a:ea typeface="SimSun" pitchFamily="2" charset="-122"/>
              </a:rPr>
              <a:t>municipalidades</a:t>
            </a:r>
            <a:r>
              <a:rPr lang="en-US" altLang="zh-CN" sz="2400" dirty="0">
                <a:ea typeface="SimSun" pitchFamily="2" charset="-122"/>
              </a:rPr>
              <a:t>), y 2 </a:t>
            </a:r>
            <a:r>
              <a:rPr lang="en-US" altLang="zh-CN" sz="2400" dirty="0" err="1">
                <a:ea typeface="SimSun" pitchFamily="2" charset="-122"/>
              </a:rPr>
              <a:t>regiones</a:t>
            </a:r>
            <a:r>
              <a:rPr lang="en-US" altLang="zh-CN" sz="2400" dirty="0">
                <a:ea typeface="SimSun" pitchFamily="2" charset="-122"/>
              </a:rPr>
              <a:t> </a:t>
            </a:r>
            <a:r>
              <a:rPr lang="en-US" altLang="zh-CN" sz="2400" dirty="0" err="1">
                <a:ea typeface="SimSun" pitchFamily="2" charset="-122"/>
              </a:rPr>
              <a:t>administrativas</a:t>
            </a:r>
            <a:r>
              <a:rPr lang="en-US" altLang="zh-CN" sz="2400" dirty="0">
                <a:ea typeface="SimSun" pitchFamily="2" charset="-122"/>
              </a:rPr>
              <a:t> </a:t>
            </a:r>
            <a:r>
              <a:rPr lang="en-US" altLang="zh-CN" sz="2400" dirty="0" err="1">
                <a:ea typeface="SimSun" pitchFamily="2" charset="-122"/>
              </a:rPr>
              <a:t>especiales</a:t>
            </a:r>
            <a:r>
              <a:rPr lang="en-US" altLang="zh-CN" sz="2400" dirty="0">
                <a:ea typeface="SimSun" pitchFamily="2" charset="-122"/>
              </a:rPr>
              <a:t>. </a:t>
            </a:r>
            <a:r>
              <a:rPr lang="es-ES" altLang="zh-CN" sz="2400" dirty="0">
                <a:ea typeface="SimSun" pitchFamily="2" charset="-122"/>
              </a:rPr>
              <a:t>1.314 Mn de </a:t>
            </a:r>
            <a:r>
              <a:rPr lang="es-ES" altLang="zh-CN" sz="2400" dirty="0" err="1">
                <a:ea typeface="SimSun" pitchFamily="2" charset="-122"/>
              </a:rPr>
              <a:t>Hab.</a:t>
            </a:r>
            <a:r>
              <a:rPr lang="es-ES" altLang="zh-CN" sz="2400" dirty="0">
                <a:ea typeface="SimSun" pitchFamily="2" charset="-122"/>
              </a:rPr>
              <a:t> </a:t>
            </a:r>
            <a:r>
              <a:rPr lang="en-US" altLang="zh-CN" sz="2400" dirty="0">
                <a:ea typeface="SimSun" pitchFamily="2" charset="-122"/>
              </a:rPr>
              <a:t>con 56 </a:t>
            </a:r>
            <a:r>
              <a:rPr lang="en-US" altLang="zh-CN" sz="2400" dirty="0" err="1">
                <a:ea typeface="SimSun" pitchFamily="2" charset="-122"/>
              </a:rPr>
              <a:t>grupos</a:t>
            </a:r>
            <a:r>
              <a:rPr lang="en-US" altLang="zh-CN" sz="2400" dirty="0">
                <a:ea typeface="SimSun" pitchFamily="2" charset="-122"/>
              </a:rPr>
              <a:t> </a:t>
            </a:r>
            <a:r>
              <a:rPr lang="en-US" altLang="zh-CN" sz="2400" dirty="0" err="1">
                <a:ea typeface="SimSun" pitchFamily="2" charset="-122"/>
              </a:rPr>
              <a:t>etnicos</a:t>
            </a:r>
            <a:r>
              <a:rPr lang="en-US" altLang="zh-CN" sz="2400" dirty="0">
                <a:ea typeface="SimSun" pitchFamily="2" charset="-122"/>
              </a:rPr>
              <a:t> </a:t>
            </a:r>
            <a:r>
              <a:rPr lang="en-US" altLang="zh-CN" sz="2400" dirty="0" err="1">
                <a:ea typeface="SimSun" pitchFamily="2" charset="-122"/>
              </a:rPr>
              <a:t>reconocidos</a:t>
            </a:r>
            <a:r>
              <a:rPr lang="en-US" altLang="zh-CN" sz="2400" dirty="0">
                <a:ea typeface="SimSun" pitchFamily="2" charset="-122"/>
              </a:rPr>
              <a:t>. Diaspora: 35 </a:t>
            </a:r>
            <a:r>
              <a:rPr lang="en-US" altLang="zh-CN" sz="2400" dirty="0" err="1">
                <a:ea typeface="SimSun" pitchFamily="2" charset="-122"/>
              </a:rPr>
              <a:t>Millones</a:t>
            </a:r>
            <a:r>
              <a:rPr lang="en-US" altLang="zh-CN" sz="2400" dirty="0">
                <a:ea typeface="SimSun" pitchFamily="2" charset="-122"/>
              </a:rPr>
              <a:t>.</a:t>
            </a:r>
          </a:p>
          <a:p>
            <a:pPr marL="265176" indent="-265176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CN" sz="2400" dirty="0">
                <a:ea typeface="SimSun" pitchFamily="2" charset="-122"/>
              </a:rPr>
              <a:t>El 91% son de </a:t>
            </a:r>
            <a:r>
              <a:rPr lang="en-US" altLang="zh-CN" sz="2400" dirty="0" err="1">
                <a:ea typeface="SimSun" pitchFamily="2" charset="-122"/>
                <a:hlinkClick r:id="rId5" tooltip="Etnia han"/>
              </a:rPr>
              <a:t>etnia</a:t>
            </a:r>
            <a:r>
              <a:rPr lang="en-US" altLang="zh-CN" sz="2400" dirty="0">
                <a:ea typeface="SimSun" pitchFamily="2" charset="-122"/>
                <a:hlinkClick r:id="rId5" tooltip="Etnia han"/>
              </a:rPr>
              <a:t> </a:t>
            </a:r>
            <a:r>
              <a:rPr lang="en-US" altLang="zh-CN" sz="2400" i="1" dirty="0" err="1">
                <a:ea typeface="SimSun" pitchFamily="2" charset="-122"/>
                <a:hlinkClick r:id="rId5" tooltip="Etnia han"/>
              </a:rPr>
              <a:t>han</a:t>
            </a:r>
            <a:r>
              <a:rPr lang="en-US" altLang="zh-CN" sz="2400" dirty="0">
                <a:ea typeface="SimSun" pitchFamily="2" charset="-122"/>
              </a:rPr>
              <a:t>. </a:t>
            </a:r>
            <a:r>
              <a:rPr lang="es-AR" altLang="ja-JP" sz="2400" dirty="0">
                <a:ea typeface="MS PGothic" pitchFamily="34" charset="-128"/>
              </a:rPr>
              <a:t>• China tiene 119 hombres por 100 mujeres. </a:t>
            </a:r>
            <a:endParaRPr lang="es-AR" altLang="ja-JP" sz="2400" dirty="0" smtClean="0">
              <a:ea typeface="MS PGothic" pitchFamily="34" charset="-128"/>
            </a:endParaRPr>
          </a:p>
          <a:p>
            <a:pPr marL="265176" indent="-265176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s-ES" altLang="zh-CN" sz="2400" dirty="0">
              <a:ea typeface="SimSun" pitchFamily="2" charset="-122"/>
            </a:endParaRPr>
          </a:p>
          <a:p>
            <a:pPr marL="265176" indent="-265176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s-ES" altLang="zh-CN" sz="2400" b="1" dirty="0">
                <a:ea typeface="SimSun" pitchFamily="2" charset="-122"/>
              </a:rPr>
              <a:t>Argentina</a:t>
            </a:r>
            <a:r>
              <a:rPr lang="es-ES" altLang="zh-CN" sz="2400" dirty="0">
                <a:ea typeface="SimSun" pitchFamily="2" charset="-122"/>
              </a:rPr>
              <a:t>: </a:t>
            </a:r>
            <a:endParaRPr lang="es-ES" altLang="zh-CN" sz="2400" dirty="0" smtClean="0">
              <a:ea typeface="SimSun" pitchFamily="2" charset="-122"/>
            </a:endParaRPr>
          </a:p>
          <a:p>
            <a:pPr marL="265176" indent="-265176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s-ES" altLang="zh-CN" sz="2400" dirty="0" smtClean="0">
                <a:ea typeface="SimSun" pitchFamily="2" charset="-122"/>
              </a:rPr>
              <a:t>2,9 </a:t>
            </a:r>
            <a:r>
              <a:rPr lang="es-ES" altLang="zh-CN" sz="2400" dirty="0">
                <a:ea typeface="SimSun" pitchFamily="2" charset="-122"/>
              </a:rPr>
              <a:t>Millones de Km</a:t>
            </a:r>
            <a:r>
              <a:rPr lang="es-ES" altLang="zh-CN" sz="2400" baseline="30000" dirty="0">
                <a:ea typeface="SimSun" pitchFamily="2" charset="-122"/>
              </a:rPr>
              <a:t>2</a:t>
            </a:r>
            <a:r>
              <a:rPr lang="es-ES" altLang="zh-CN" sz="2400" dirty="0">
                <a:ea typeface="SimSun" pitchFamily="2" charset="-122"/>
              </a:rPr>
              <a:t> (8vo) - </a:t>
            </a:r>
            <a:r>
              <a:rPr lang="es-ES" altLang="zh-CN" sz="2400" dirty="0" smtClean="0">
                <a:ea typeface="SimSun" pitchFamily="2" charset="-122"/>
              </a:rPr>
              <a:t>43 </a:t>
            </a:r>
            <a:r>
              <a:rPr lang="es-ES" altLang="zh-CN" sz="2400" dirty="0">
                <a:ea typeface="SimSun" pitchFamily="2" charset="-122"/>
              </a:rPr>
              <a:t>Mn de </a:t>
            </a:r>
            <a:r>
              <a:rPr lang="es-ES" altLang="zh-CN" sz="2400" dirty="0" err="1">
                <a:ea typeface="SimSun" pitchFamily="2" charset="-122"/>
              </a:rPr>
              <a:t>Hab</a:t>
            </a:r>
            <a:r>
              <a:rPr lang="es-ES" altLang="zh-CN" sz="2400" dirty="0" err="1" smtClean="0">
                <a:ea typeface="SimSun" pitchFamily="2" charset="-122"/>
              </a:rPr>
              <a:t>.</a:t>
            </a:r>
            <a:endParaRPr lang="es-ES" altLang="zh-CN" sz="2400" dirty="0" smtClean="0">
              <a:ea typeface="SimSun" pitchFamily="2" charset="-122"/>
            </a:endParaRPr>
          </a:p>
          <a:p>
            <a:pPr marL="265176" indent="-265176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s-ES" altLang="zh-CN" sz="2400" dirty="0">
              <a:ea typeface="SimSun" pitchFamily="2" charset="-122"/>
            </a:endParaRPr>
          </a:p>
          <a:p>
            <a:pPr marL="265176" indent="-265176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s-ES" altLang="zh-CN" sz="2400" b="1" dirty="0">
                <a:ea typeface="SimSun" pitchFamily="2" charset="-122"/>
              </a:rPr>
              <a:t>MERCOSUR</a:t>
            </a:r>
            <a:r>
              <a:rPr lang="es-ES" altLang="zh-CN" sz="2400" dirty="0">
                <a:ea typeface="SimSun" pitchFamily="2" charset="-122"/>
              </a:rPr>
              <a:t>: </a:t>
            </a:r>
            <a:endParaRPr lang="es-ES" altLang="zh-CN" sz="2400" dirty="0" smtClean="0">
              <a:ea typeface="SimSun" pitchFamily="2" charset="-122"/>
            </a:endParaRPr>
          </a:p>
          <a:p>
            <a:pPr marL="265176" indent="-265176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s-ES" altLang="zh-CN" sz="2400" dirty="0" smtClean="0">
                <a:ea typeface="SimSun" pitchFamily="2" charset="-122"/>
              </a:rPr>
              <a:t>11,9 </a:t>
            </a:r>
            <a:r>
              <a:rPr lang="es-ES" altLang="zh-CN" sz="2400" dirty="0">
                <a:ea typeface="SimSun" pitchFamily="2" charset="-122"/>
              </a:rPr>
              <a:t>Millones de Km</a:t>
            </a:r>
            <a:r>
              <a:rPr lang="es-ES" altLang="zh-CN" sz="2400" baseline="30000" dirty="0">
                <a:ea typeface="SimSun" pitchFamily="2" charset="-122"/>
              </a:rPr>
              <a:t>2</a:t>
            </a:r>
            <a:r>
              <a:rPr lang="es-ES" altLang="zh-CN" sz="2400" dirty="0">
                <a:ea typeface="SimSun" pitchFamily="2" charset="-122"/>
              </a:rPr>
              <a:t> - 267 Mn de </a:t>
            </a:r>
            <a:r>
              <a:rPr lang="es-ES" altLang="zh-CN" sz="2400" dirty="0" err="1">
                <a:ea typeface="SimSun" pitchFamily="2" charset="-122"/>
              </a:rPr>
              <a:t>Hab</a:t>
            </a:r>
            <a:endParaRPr lang="es-ES" altLang="zh-CN" sz="2400" dirty="0">
              <a:ea typeface="SimSun" pitchFamily="2" charset="-122"/>
            </a:endParaRPr>
          </a:p>
          <a:p>
            <a:pPr marL="265176" indent="-265176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zh-CN" altLang="en-US" sz="1400" dirty="0">
              <a:ea typeface="SimSun" pitchFamily="2" charset="-122"/>
            </a:endParaRPr>
          </a:p>
        </p:txBody>
      </p:sp>
      <p:pic>
        <p:nvPicPr>
          <p:cNvPr id="229380" name="Picture 4" descr="SAmeric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000108"/>
            <a:ext cx="1528748" cy="1903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000232" y="6276975"/>
            <a:ext cx="5581650" cy="5810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>
                <a:latin typeface="Verdana" pitchFamily="34" charset="0"/>
                <a:ea typeface="SimSun" pitchFamily="2" charset="-122"/>
              </a:rPr>
              <a:t>China </a:t>
            </a:r>
            <a:r>
              <a:rPr lang="en-US" sz="1600" b="1" dirty="0" err="1" smtClean="0">
                <a:latin typeface="Verdana" pitchFamily="34" charset="0"/>
                <a:ea typeface="SimSun" pitchFamily="2" charset="-122"/>
              </a:rPr>
              <a:t>requiere</a:t>
            </a:r>
            <a:endParaRPr lang="en-US" sz="1600" b="1" dirty="0">
              <a:latin typeface="Verdana" pitchFamily="34" charset="0"/>
              <a:ea typeface="SimSun" pitchFamily="2" charset="-122"/>
            </a:endParaRPr>
          </a:p>
          <a:p>
            <a:pPr algn="ctr"/>
            <a:r>
              <a:rPr lang="en-US" sz="1600" b="1" dirty="0" err="1">
                <a:latin typeface="Verdana" pitchFamily="34" charset="0"/>
                <a:ea typeface="SimSun" pitchFamily="2" charset="-122"/>
              </a:rPr>
              <a:t>Definiciones</a:t>
            </a:r>
            <a:r>
              <a:rPr lang="en-US" sz="1600" b="1" dirty="0">
                <a:latin typeface="Verdana" pitchFamily="34" charset="0"/>
                <a:ea typeface="SimSun" pitchFamily="2" charset="-122"/>
              </a:rPr>
              <a:t> y </a:t>
            </a:r>
            <a:r>
              <a:rPr lang="en-US" sz="1600" b="1" dirty="0" err="1">
                <a:latin typeface="Verdana" pitchFamily="34" charset="0"/>
                <a:ea typeface="SimSun" pitchFamily="2" charset="-122"/>
              </a:rPr>
              <a:t>Estrategias</a:t>
            </a:r>
            <a:r>
              <a:rPr lang="en-US" sz="1600" b="1" dirty="0">
                <a:latin typeface="Verdana" pitchFamily="34" charset="0"/>
                <a:ea typeface="SimSun" pitchFamily="2" charset="-122"/>
              </a:rPr>
              <a:t> </a:t>
            </a:r>
            <a:r>
              <a:rPr lang="en-US" sz="1600" b="1" dirty="0" err="1">
                <a:latin typeface="Verdana" pitchFamily="34" charset="0"/>
                <a:ea typeface="SimSun" pitchFamily="2" charset="-122"/>
              </a:rPr>
              <a:t>Comunes</a:t>
            </a:r>
            <a:r>
              <a:rPr lang="en-US" sz="1600" b="1" dirty="0">
                <a:latin typeface="Verdana" pitchFamily="34" charset="0"/>
                <a:ea typeface="SimSun" pitchFamily="2" charset="-122"/>
              </a:rPr>
              <a:t> </a:t>
            </a:r>
            <a:r>
              <a:rPr lang="en-US" sz="1600" b="1" dirty="0" err="1">
                <a:latin typeface="Verdana" pitchFamily="34" charset="0"/>
                <a:ea typeface="SimSun" pitchFamily="2" charset="-122"/>
              </a:rPr>
              <a:t>Regionales</a:t>
            </a:r>
            <a:endParaRPr lang="en-US" sz="1600" b="1" dirty="0">
              <a:latin typeface="Verdana" pitchFamily="34" charset="0"/>
              <a:ea typeface="SimSun" pitchFamily="2" charset="-122"/>
            </a:endParaRPr>
          </a:p>
        </p:txBody>
      </p:sp>
      <p:graphicFrame>
        <p:nvGraphicFramePr>
          <p:cNvPr id="84999" name="Object 1031"/>
          <p:cNvGraphicFramePr>
            <a:graphicFrameLocks noChangeAspect="1"/>
          </p:cNvGraphicFramePr>
          <p:nvPr/>
        </p:nvGraphicFramePr>
        <p:xfrm>
          <a:off x="1500167" y="1357299"/>
          <a:ext cx="2917968" cy="1714512"/>
        </p:xfrm>
        <a:graphic>
          <a:graphicData uri="http://schemas.openxmlformats.org/presentationml/2006/ole">
            <p:oleObj spid="_x0000_s3075" name="Worksheet" r:id="rId7" imgW="4823519" imgH="2491811" progId="Excel.Sheet.8">
              <p:embed followColorScheme="full"/>
            </p:oleObj>
          </a:graphicData>
        </a:graphic>
      </p:graphicFrame>
      <p:graphicFrame>
        <p:nvGraphicFramePr>
          <p:cNvPr id="81931" name="Object 11"/>
          <p:cNvGraphicFramePr>
            <a:graphicFrameLocks noChangeAspect="1"/>
          </p:cNvGraphicFramePr>
          <p:nvPr/>
        </p:nvGraphicFramePr>
        <p:xfrm>
          <a:off x="4500562" y="1428736"/>
          <a:ext cx="2008188" cy="1655763"/>
        </p:xfrm>
        <a:graphic>
          <a:graphicData uri="http://schemas.openxmlformats.org/presentationml/2006/ole">
            <p:oleObj spid="_x0000_s3076" name="Worksheet" r:id="rId8" imgW="7071371" imgH="3817725" progId="Excel.Sheet.8">
              <p:embed followColorScheme="full"/>
            </p:oleObj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9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229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9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9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9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9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9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9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>
                                            <p:oleChartEl type="gridLegend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84999">
                                            <p:oleChartEl type="gridLegend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>
                                            <p:oleChartEl type="gridLegend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81931">
                                            <p:oleChartEl type="gridLegend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9" grpId="0" build="p"/>
      <p:bldOleChart spid="84999" grpId="0" bld="category"/>
      <p:bldOleChart spid="81931" grpId="0" bld="category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9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280988"/>
            <a:ext cx="619125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0" name="Picture 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9325" y="282575"/>
            <a:ext cx="6191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1" name="Picture 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9925" y="284163"/>
            <a:ext cx="6191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2" name="Picture 8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29100" y="282575"/>
            <a:ext cx="5905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3" name="Picture 9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91125" y="282575"/>
            <a:ext cx="6191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4" name="Picture 10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81725" y="280988"/>
            <a:ext cx="619125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5" name="Picture 11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58050" y="280988"/>
            <a:ext cx="6096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7" name="Rectangle 13"/>
          <p:cNvSpPr>
            <a:spLocks noChangeArrowheads="1"/>
          </p:cNvSpPr>
          <p:nvPr/>
        </p:nvSpPr>
        <p:spPr bwMode="auto">
          <a:xfrm>
            <a:off x="2484438" y="1954213"/>
            <a:ext cx="3986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endParaRPr lang="es-ES" sz="2400"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86028" name="Rectangle 14"/>
          <p:cNvSpPr>
            <a:spLocks noChangeArrowheads="1"/>
          </p:cNvSpPr>
          <p:nvPr/>
        </p:nvSpPr>
        <p:spPr bwMode="auto">
          <a:xfrm>
            <a:off x="755576" y="836712"/>
            <a:ext cx="7816850" cy="1170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/>
              <a:t>La </a:t>
            </a:r>
            <a:r>
              <a:rPr lang="en-US" sz="2800" b="1" dirty="0" err="1" smtClean="0"/>
              <a:t>Complentariedad</a:t>
            </a:r>
            <a:endParaRPr lang="en-US" sz="2800" b="1" dirty="0" smtClean="0"/>
          </a:p>
          <a:p>
            <a:pPr algn="ctr">
              <a:spcBef>
                <a:spcPct val="50000"/>
              </a:spcBef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Latinoamericanos</a:t>
            </a:r>
            <a:r>
              <a:rPr lang="en-US" sz="2800" b="1" dirty="0" smtClean="0"/>
              <a:t> y </a:t>
            </a:r>
            <a:r>
              <a:rPr lang="en-US" sz="2800" b="1" dirty="0" err="1" smtClean="0"/>
              <a:t>sus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recursos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naturales</a:t>
            </a:r>
            <a:endParaRPr lang="en-US" sz="2800" b="1" dirty="0"/>
          </a:p>
        </p:txBody>
      </p:sp>
      <p:sp>
        <p:nvSpPr>
          <p:cNvPr id="86031" name="Text Box 19"/>
          <p:cNvSpPr txBox="1">
            <a:spLocks noChangeArrowheads="1"/>
          </p:cNvSpPr>
          <p:nvPr/>
        </p:nvSpPr>
        <p:spPr bwMode="auto">
          <a:xfrm>
            <a:off x="0" y="1988840"/>
            <a:ext cx="7381328" cy="3477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000" dirty="0" smtClean="0">
                <a:solidFill>
                  <a:srgbClr val="080808"/>
                </a:solidFill>
                <a:latin typeface="Verdana" pitchFamily="34" charset="0"/>
              </a:rPr>
              <a:t>La </a:t>
            </a:r>
            <a:r>
              <a:rPr lang="es-ES" sz="2000" dirty="0" err="1" smtClean="0">
                <a:solidFill>
                  <a:srgbClr val="080808"/>
                </a:solidFill>
                <a:latin typeface="Verdana" pitchFamily="34" charset="0"/>
              </a:rPr>
              <a:t>Region</a:t>
            </a:r>
            <a:r>
              <a:rPr lang="es-ES" sz="2000" dirty="0" smtClean="0">
                <a:solidFill>
                  <a:srgbClr val="080808"/>
                </a:solidFill>
                <a:latin typeface="Verdana" pitchFamily="34" charset="0"/>
              </a:rPr>
              <a:t> dispone de </a:t>
            </a:r>
          </a:p>
          <a:p>
            <a:endParaRPr lang="es-AR" sz="2000" dirty="0" smtClean="0">
              <a:solidFill>
                <a:srgbClr val="080808"/>
              </a:solidFill>
              <a:latin typeface="Verdana" pitchFamily="34" charset="0"/>
            </a:endParaRPr>
          </a:p>
          <a:p>
            <a:r>
              <a:rPr lang="es-AR" sz="2000" dirty="0" smtClean="0">
                <a:solidFill>
                  <a:srgbClr val="080808"/>
                </a:solidFill>
                <a:latin typeface="Verdana" pitchFamily="34" charset="0"/>
              </a:rPr>
              <a:t>-El 14,4% del </a:t>
            </a:r>
            <a:r>
              <a:rPr lang="es-AR" sz="2000" dirty="0" smtClean="0">
                <a:solidFill>
                  <a:srgbClr val="FF0000"/>
                </a:solidFill>
                <a:latin typeface="Verdana" pitchFamily="34" charset="0"/>
              </a:rPr>
              <a:t>área forestada </a:t>
            </a:r>
            <a:r>
              <a:rPr lang="es-AR" sz="2000" dirty="0" smtClean="0">
                <a:solidFill>
                  <a:srgbClr val="080808"/>
                </a:solidFill>
                <a:latin typeface="Verdana" pitchFamily="34" charset="0"/>
              </a:rPr>
              <a:t>(47% de su territorio)</a:t>
            </a:r>
          </a:p>
          <a:p>
            <a:r>
              <a:rPr lang="es-AR" sz="2000" dirty="0" smtClean="0">
                <a:solidFill>
                  <a:srgbClr val="080808"/>
                </a:solidFill>
                <a:latin typeface="Verdana" pitchFamily="34" charset="0"/>
              </a:rPr>
              <a:t>-El 26% del stock mundial de </a:t>
            </a:r>
            <a:r>
              <a:rPr lang="es-AR" sz="2000" dirty="0" smtClean="0">
                <a:solidFill>
                  <a:srgbClr val="FF0000"/>
                </a:solidFill>
                <a:latin typeface="Verdana" pitchFamily="34" charset="0"/>
              </a:rPr>
              <a:t>ganado bovino </a:t>
            </a:r>
          </a:p>
          <a:p>
            <a:r>
              <a:rPr lang="es-AR" sz="2000" dirty="0" smtClean="0">
                <a:solidFill>
                  <a:srgbClr val="080808"/>
                </a:solidFill>
                <a:latin typeface="Verdana" pitchFamily="34" charset="0"/>
              </a:rPr>
              <a:t>-El 6,5 % de la producción mundial </a:t>
            </a:r>
            <a:r>
              <a:rPr lang="es-AR" sz="2000" dirty="0" smtClean="0">
                <a:solidFill>
                  <a:srgbClr val="FF0000"/>
                </a:solidFill>
                <a:latin typeface="Verdana" pitchFamily="34" charset="0"/>
              </a:rPr>
              <a:t>de maíz </a:t>
            </a:r>
          </a:p>
          <a:p>
            <a:r>
              <a:rPr lang="es-AR" sz="2000" dirty="0" smtClean="0">
                <a:solidFill>
                  <a:srgbClr val="080808"/>
                </a:solidFill>
                <a:latin typeface="Verdana" pitchFamily="34" charset="0"/>
              </a:rPr>
              <a:t>-La mayor </a:t>
            </a:r>
            <a:r>
              <a:rPr lang="es-AR" sz="2000" dirty="0" err="1" smtClean="0">
                <a:solidFill>
                  <a:srgbClr val="FF0000"/>
                </a:solidFill>
                <a:latin typeface="Verdana" pitchFamily="34" charset="0"/>
              </a:rPr>
              <a:t>area</a:t>
            </a:r>
            <a:r>
              <a:rPr lang="es-AR" sz="2000" dirty="0" smtClean="0">
                <a:solidFill>
                  <a:srgbClr val="FF0000"/>
                </a:solidFill>
                <a:latin typeface="Verdana" pitchFamily="34" charset="0"/>
              </a:rPr>
              <a:t> cultivable </a:t>
            </a:r>
            <a:r>
              <a:rPr lang="es-AR" sz="2000" dirty="0" smtClean="0">
                <a:solidFill>
                  <a:srgbClr val="080808"/>
                </a:solidFill>
                <a:latin typeface="Verdana" pitchFamily="34" charset="0"/>
              </a:rPr>
              <a:t>mundial </a:t>
            </a:r>
          </a:p>
          <a:p>
            <a:r>
              <a:rPr lang="es-AR" sz="2000" dirty="0" smtClean="0">
                <a:solidFill>
                  <a:srgbClr val="080808"/>
                </a:solidFill>
                <a:latin typeface="Verdana" pitchFamily="34" charset="0"/>
              </a:rPr>
              <a:t>-La mayor oferta mundial de </a:t>
            </a:r>
            <a:r>
              <a:rPr lang="es-AR" sz="2000" dirty="0" smtClean="0">
                <a:solidFill>
                  <a:srgbClr val="FF0000"/>
                </a:solidFill>
                <a:latin typeface="Verdana" pitchFamily="34" charset="0"/>
              </a:rPr>
              <a:t>soja</a:t>
            </a:r>
            <a:r>
              <a:rPr lang="es-AR" sz="2000" dirty="0" smtClean="0">
                <a:solidFill>
                  <a:srgbClr val="080808"/>
                </a:solidFill>
                <a:latin typeface="Verdana" pitchFamily="34" charset="0"/>
              </a:rPr>
              <a:t> </a:t>
            </a:r>
          </a:p>
          <a:p>
            <a:r>
              <a:rPr lang="es-AR" sz="2000" dirty="0" smtClean="0">
                <a:solidFill>
                  <a:srgbClr val="080808"/>
                </a:solidFill>
                <a:latin typeface="Verdana" pitchFamily="34" charset="0"/>
              </a:rPr>
              <a:t>-Cuenta con el 40 por ciento de las</a:t>
            </a:r>
          </a:p>
          <a:p>
            <a:r>
              <a:rPr lang="es-AR" sz="2000" dirty="0" smtClean="0">
                <a:solidFill>
                  <a:srgbClr val="080808"/>
                </a:solidFill>
                <a:latin typeface="Verdana" pitchFamily="34" charset="0"/>
              </a:rPr>
              <a:t> </a:t>
            </a:r>
            <a:r>
              <a:rPr lang="es-AR" sz="2000" dirty="0" smtClean="0">
                <a:solidFill>
                  <a:srgbClr val="FF0000"/>
                </a:solidFill>
                <a:latin typeface="Verdana" pitchFamily="34" charset="0"/>
              </a:rPr>
              <a:t>especies animales y vegetales </a:t>
            </a:r>
            <a:r>
              <a:rPr lang="es-AR" sz="2000" dirty="0" smtClean="0">
                <a:solidFill>
                  <a:srgbClr val="080808"/>
                </a:solidFill>
                <a:latin typeface="Verdana" pitchFamily="34" charset="0"/>
              </a:rPr>
              <a:t>del planeta</a:t>
            </a:r>
          </a:p>
          <a:p>
            <a:r>
              <a:rPr lang="en-US" sz="2000" dirty="0" smtClean="0">
                <a:solidFill>
                  <a:srgbClr val="080808"/>
                </a:solidFill>
                <a:latin typeface="Verdana" pitchFamily="34" charset="0"/>
              </a:rPr>
              <a:t>-</a:t>
            </a:r>
            <a:r>
              <a:rPr lang="es-AR" sz="2000" dirty="0" smtClean="0">
                <a:solidFill>
                  <a:srgbClr val="080808"/>
                </a:solidFill>
                <a:latin typeface="Verdana" pitchFamily="34" charset="0"/>
              </a:rPr>
              <a:t>Dispone del 27 por ciento del </a:t>
            </a:r>
            <a:r>
              <a:rPr lang="es-AR" sz="2000" dirty="0" smtClean="0">
                <a:solidFill>
                  <a:srgbClr val="FF0000"/>
                </a:solidFill>
                <a:latin typeface="Verdana" pitchFamily="34" charset="0"/>
              </a:rPr>
              <a:t>agua dulce</a:t>
            </a:r>
          </a:p>
          <a:p>
            <a:r>
              <a:rPr lang="es-AR" sz="2000" dirty="0" smtClean="0">
                <a:solidFill>
                  <a:srgbClr val="080808"/>
                </a:solidFill>
                <a:latin typeface="Verdana" pitchFamily="34" charset="0"/>
              </a:rPr>
              <a:t> del mundo. </a:t>
            </a:r>
            <a:endParaRPr lang="es-ES" sz="2000" dirty="0">
              <a:solidFill>
                <a:srgbClr val="080808"/>
              </a:solidFill>
              <a:latin typeface="Verdana" pitchFamily="34" charset="0"/>
            </a:endParaRPr>
          </a:p>
        </p:txBody>
      </p:sp>
      <p:pic>
        <p:nvPicPr>
          <p:cNvPr id="78852" name="Picture 4" descr="http://1.bp.blogspot.com/-iCQF5Gd2gGo/TqLel4ChYyI/AAAAAAAAAKI/iBDOiBSqqhs/s1600/PRINCI%257E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8144" y="2996952"/>
            <a:ext cx="3091691" cy="36450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04813"/>
            <a:ext cx="8839200" cy="838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AR" sz="2400" dirty="0" smtClean="0">
                <a:solidFill>
                  <a:schemeClr val="tx1"/>
                </a:solidFill>
              </a:rPr>
              <a:t>Asia-</a:t>
            </a:r>
            <a:r>
              <a:rPr lang="es-AR" sz="2400" dirty="0" err="1" smtClean="0">
                <a:solidFill>
                  <a:schemeClr val="tx1"/>
                </a:solidFill>
              </a:rPr>
              <a:t>America</a:t>
            </a:r>
            <a:r>
              <a:rPr lang="es-AR" sz="2400" dirty="0" smtClean="0">
                <a:solidFill>
                  <a:schemeClr val="tx1"/>
                </a:solidFill>
              </a:rPr>
              <a:t> </a:t>
            </a:r>
            <a:r>
              <a:rPr lang="es-AR" sz="2400" dirty="0">
                <a:solidFill>
                  <a:schemeClr val="tx1"/>
                </a:solidFill>
              </a:rPr>
              <a:t>Latina</a:t>
            </a:r>
            <a:br>
              <a:rPr lang="es-AR" sz="2400" dirty="0">
                <a:solidFill>
                  <a:schemeClr val="tx1"/>
                </a:solidFill>
              </a:rPr>
            </a:br>
            <a:r>
              <a:rPr lang="es-AR" sz="2400" dirty="0" smtClean="0">
                <a:solidFill>
                  <a:schemeClr val="tx1"/>
                </a:solidFill>
              </a:rPr>
              <a:t>la </a:t>
            </a:r>
            <a:r>
              <a:rPr lang="es-AR" sz="2400" dirty="0">
                <a:solidFill>
                  <a:srgbClr val="FF0000"/>
                </a:solidFill>
              </a:rPr>
              <a:t>Complementariedad </a:t>
            </a:r>
          </a:p>
        </p:txBody>
      </p:sp>
      <p:sp>
        <p:nvSpPr>
          <p:cNvPr id="109571" name="Oval 4"/>
          <p:cNvSpPr>
            <a:spLocks noChangeArrowheads="1"/>
          </p:cNvSpPr>
          <p:nvPr/>
        </p:nvSpPr>
        <p:spPr bwMode="auto">
          <a:xfrm>
            <a:off x="3708400" y="4149725"/>
            <a:ext cx="504825" cy="2873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139269" name="Rectangle 5"/>
          <p:cNvSpPr>
            <a:spLocks noChangeArrowheads="1"/>
          </p:cNvSpPr>
          <p:nvPr/>
        </p:nvSpPr>
        <p:spPr bwMode="auto">
          <a:xfrm>
            <a:off x="1619672" y="6309320"/>
            <a:ext cx="63373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A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La escasez de recursos y la Agenda </a:t>
            </a:r>
            <a:r>
              <a:rPr lang="es-AR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Interegional</a:t>
            </a:r>
            <a:endParaRPr lang="es-E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9573" name="Picture 4" descr="Pages from Shaping the future SPA 7-20-12 screen_land"/>
          <p:cNvPicPr>
            <a:picLocks noChangeAspect="1" noChangeArrowheads="1"/>
          </p:cNvPicPr>
          <p:nvPr/>
        </p:nvPicPr>
        <p:blipFill>
          <a:blip r:embed="rId3" cstate="print">
            <a:lum bright="-43000" contrast="66000"/>
          </a:blip>
          <a:srcRect/>
          <a:stretch>
            <a:fillRect/>
          </a:stretch>
        </p:blipFill>
        <p:spPr bwMode="auto">
          <a:xfrm>
            <a:off x="755650" y="1484313"/>
            <a:ext cx="78486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1501</TotalTime>
  <Words>1051</Words>
  <Application>Microsoft Office PowerPoint</Application>
  <PresentationFormat>On-screen Show (4:3)</PresentationFormat>
  <Paragraphs>174</Paragraphs>
  <Slides>22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Viajes</vt:lpstr>
      <vt:lpstr>Picture</vt:lpstr>
      <vt:lpstr>Document</vt:lpstr>
      <vt:lpstr>PhotoSuite Image</vt:lpstr>
      <vt:lpstr>Microsoft Office Excel 97-2003 Worksheet</vt:lpstr>
      <vt:lpstr>Slide 1</vt:lpstr>
      <vt:lpstr>Breve Historia de relaciones entre los dos Continentes</vt:lpstr>
      <vt:lpstr>Historias y Leyendas</vt:lpstr>
      <vt:lpstr>                </vt:lpstr>
      <vt:lpstr>Las relaciones diplomáticas con la  Republica Popular China</vt:lpstr>
      <vt:lpstr>Slide 6</vt:lpstr>
      <vt:lpstr>CARACTERISTICAS GEOGRAFICAS Y Comparaciones Regionales</vt:lpstr>
      <vt:lpstr>Slide 8</vt:lpstr>
      <vt:lpstr>Asia-America Latina la Complementariedad </vt:lpstr>
      <vt:lpstr>CUALES SON Los Socios Comerciales de China</vt:lpstr>
      <vt:lpstr>Los Principales socios comerciales de china</vt:lpstr>
      <vt:lpstr>Las Principales potencias y sus socios</vt:lpstr>
      <vt:lpstr>Cuales son los Socios Comerciales de America Latina??</vt:lpstr>
      <vt:lpstr>La Relación  Comercial entre Asia y America Latina</vt:lpstr>
      <vt:lpstr>Slide 15</vt:lpstr>
      <vt:lpstr>Slide 16</vt:lpstr>
      <vt:lpstr>Principales Socios Comerciales Latinoamericanos</vt:lpstr>
      <vt:lpstr>Participacion china en las exportaciones latinoamericanas</vt:lpstr>
      <vt:lpstr>Slide 19</vt:lpstr>
      <vt:lpstr>Slide 20</vt:lpstr>
      <vt:lpstr>LA DECADA EN QUE SE TRANSFORMA  El Comercio Inter-regional de Asia con America Latina: 2000-2010</vt:lpstr>
      <vt:lpstr>Algunos Rasgos preocupantes del comercio interregional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hp miguel</dc:creator>
  <cp:lastModifiedBy>acer</cp:lastModifiedBy>
  <cp:revision>50</cp:revision>
  <dcterms:created xsi:type="dcterms:W3CDTF">2013-08-28T23:11:22Z</dcterms:created>
  <dcterms:modified xsi:type="dcterms:W3CDTF">2018-07-29T21:22:55Z</dcterms:modified>
</cp:coreProperties>
</file>